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5.svg" ContentType="image/svg+xml"/>
  <Override PartName="/ppt/media/image17.svg" ContentType="image/svg+xml"/>
  <Override PartName="/ppt/media/image19.svg" ContentType="image/svg+xml"/>
  <Override PartName="/ppt/media/image2.svg" ContentType="image/svg+xml"/>
  <Override PartName="/ppt/media/image21.svg" ContentType="image/svg+xml"/>
  <Override PartName="/ppt/media/image2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6" r:id="rId4"/>
    <p:sldId id="259" r:id="rId5"/>
    <p:sldId id="260" r:id="rId6"/>
    <p:sldId id="261" r:id="rId7"/>
    <p:sldId id="263" r:id="rId9"/>
    <p:sldId id="264" r:id="rId10"/>
    <p:sldId id="265" r:id="rId11"/>
    <p:sldId id="280" r:id="rId12"/>
    <p:sldId id="291" r:id="rId13"/>
    <p:sldId id="266" r:id="rId14"/>
    <p:sldId id="292" r:id="rId15"/>
    <p:sldId id="267" r:id="rId16"/>
    <p:sldId id="293" r:id="rId17"/>
    <p:sldId id="294" r:id="rId18"/>
    <p:sldId id="295" r:id="rId19"/>
    <p:sldId id="281" r:id="rId20"/>
    <p:sldId id="270" r:id="rId21"/>
    <p:sldId id="283" r:id="rId22"/>
    <p:sldId id="282" r:id="rId23"/>
    <p:sldId id="268" r:id="rId24"/>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21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0" Type="http://schemas.openxmlformats.org/officeDocument/2006/relationships/tags" Target="../tags/tag3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path_Ellipse 9 (Stroke)-2050&amp;12778"/>
          <p:cNvSpPr/>
          <p:nvPr userDrawn="1">
            <p:custDataLst>
              <p:tags r:id="rId2"/>
            </p:custDataLst>
          </p:nvPr>
        </p:nvSpPr>
        <p:spPr>
          <a:xfrm>
            <a:off x="9144000" y="0"/>
            <a:ext cx="3044952" cy="4014216"/>
          </a:xfrm>
          <a:custGeom>
            <a:avLst/>
            <a:gdLst/>
            <a:ahLst/>
            <a:cxnLst/>
            <a:rect l="l" t="t" r="r" b="b"/>
            <a:pathLst>
              <a:path w="3044952" h="4014216">
                <a:moveTo>
                  <a:pt x="694944" y="0"/>
                </a:moveTo>
                <a:cubicBezTo>
                  <a:pt x="576072" y="301752"/>
                  <a:pt x="512064" y="621792"/>
                  <a:pt x="512064" y="969264"/>
                </a:cubicBezTo>
                <a:cubicBezTo>
                  <a:pt x="512064" y="2368296"/>
                  <a:pt x="1645920" y="3502152"/>
                  <a:pt x="3044952" y="3502152"/>
                </a:cubicBezTo>
                <a:lnTo>
                  <a:pt x="3044952" y="4014216"/>
                </a:lnTo>
                <a:cubicBezTo>
                  <a:pt x="1362456" y="4014216"/>
                  <a:pt x="0" y="2651760"/>
                  <a:pt x="0" y="969264"/>
                </a:cubicBezTo>
                <a:cubicBezTo>
                  <a:pt x="0" y="630936"/>
                  <a:pt x="54864" y="301752"/>
                  <a:pt x="155448" y="0"/>
                </a:cubicBezTo>
                <a:lnTo>
                  <a:pt x="694944" y="0"/>
                </a:lnTo>
              </a:path>
            </a:pathLst>
          </a:custGeom>
          <a:solidFill>
            <a:schemeClr val="accent1">
              <a:alpha val="10000"/>
            </a:schemeClr>
          </a:solidFill>
        </p:spPr>
        <p:txBody>
          <a:bodyPr/>
          <a:lstStyle/>
          <a:p>
            <a:endParaRPr lang="zh-CN" altLang="en-US"/>
          </a:p>
        </p:txBody>
      </p:sp>
      <p:sp>
        <p:nvSpPr>
          <p:cNvPr id="9" name="Ellipse 3 (Stroke)_#color-2050&amp;12715"/>
          <p:cNvSpPr/>
          <p:nvPr userDrawn="1">
            <p:custDataLst>
              <p:tags r:id="rId3"/>
            </p:custDataLst>
          </p:nvPr>
        </p:nvSpPr>
        <p:spPr>
          <a:xfrm>
            <a:off x="6184392" y="1938528"/>
            <a:ext cx="6007608" cy="4919472"/>
          </a:xfrm>
          <a:custGeom>
            <a:avLst/>
            <a:gdLst/>
            <a:ahLst/>
            <a:cxnLst/>
            <a:rect l="l" t="t" r="r" b="b"/>
            <a:pathLst>
              <a:path w="6007608" h="4919472">
                <a:moveTo>
                  <a:pt x="6007608" y="640080"/>
                </a:moveTo>
                <a:cubicBezTo>
                  <a:pt x="5394960" y="237744"/>
                  <a:pt x="4663440" y="0"/>
                  <a:pt x="3877056" y="0"/>
                </a:cubicBezTo>
                <a:cubicBezTo>
                  <a:pt x="1737360" y="0"/>
                  <a:pt x="0" y="1737360"/>
                  <a:pt x="0" y="3877056"/>
                </a:cubicBezTo>
                <a:cubicBezTo>
                  <a:pt x="0" y="4233672"/>
                  <a:pt x="45720" y="4581144"/>
                  <a:pt x="137160" y="4919472"/>
                </a:cubicBezTo>
                <a:lnTo>
                  <a:pt x="676656" y="4919472"/>
                </a:lnTo>
                <a:cubicBezTo>
                  <a:pt x="566928" y="4590288"/>
                  <a:pt x="512064" y="4233672"/>
                  <a:pt x="512064" y="3877056"/>
                </a:cubicBezTo>
                <a:cubicBezTo>
                  <a:pt x="512064" y="2011680"/>
                  <a:pt x="2011680" y="512064"/>
                  <a:pt x="3877056" y="512064"/>
                </a:cubicBezTo>
                <a:cubicBezTo>
                  <a:pt x="4681728" y="512064"/>
                  <a:pt x="5422392" y="795528"/>
                  <a:pt x="6007608" y="1271016"/>
                </a:cubicBezTo>
                <a:lnTo>
                  <a:pt x="6007608" y="640080"/>
                </a:lnTo>
              </a:path>
            </a:pathLst>
          </a:custGeom>
          <a:solidFill>
            <a:schemeClr val="accent1"/>
          </a:solidFill>
        </p:spPr>
      </p:sp>
      <p:sp>
        <p:nvSpPr>
          <p:cNvPr id="11" name="Ellipse 8 (Stroke)_#color-2050&amp;12718"/>
          <p:cNvSpPr/>
          <p:nvPr userDrawn="1">
            <p:custDataLst>
              <p:tags r:id="rId4"/>
            </p:custDataLst>
          </p:nvPr>
        </p:nvSpPr>
        <p:spPr>
          <a:xfrm>
            <a:off x="5312664" y="4581144"/>
            <a:ext cx="630936" cy="1984248"/>
          </a:xfrm>
          <a:custGeom>
            <a:avLst/>
            <a:gdLst/>
            <a:ahLst/>
            <a:cxnLst/>
            <a:rect l="l" t="t" r="r" b="b"/>
            <a:pathLst>
              <a:path w="630936" h="1984248">
                <a:moveTo>
                  <a:pt x="438912" y="9144"/>
                </a:moveTo>
                <a:cubicBezTo>
                  <a:pt x="576072" y="45720"/>
                  <a:pt x="658368" y="182880"/>
                  <a:pt x="621792" y="320040"/>
                </a:cubicBezTo>
                <a:cubicBezTo>
                  <a:pt x="512064" y="749808"/>
                  <a:pt x="475488" y="1216152"/>
                  <a:pt x="539496" y="1691640"/>
                </a:cubicBezTo>
                <a:cubicBezTo>
                  <a:pt x="557784" y="1828800"/>
                  <a:pt x="457200" y="1956816"/>
                  <a:pt x="320040" y="1975104"/>
                </a:cubicBezTo>
                <a:cubicBezTo>
                  <a:pt x="182880" y="1993392"/>
                  <a:pt x="54864" y="1901952"/>
                  <a:pt x="36576" y="1755648"/>
                </a:cubicBezTo>
                <a:cubicBezTo>
                  <a:pt x="-36576" y="1216152"/>
                  <a:pt x="0" y="685800"/>
                  <a:pt x="128016" y="192024"/>
                </a:cubicBezTo>
                <a:cubicBezTo>
                  <a:pt x="164592" y="54864"/>
                  <a:pt x="301752" y="-27432"/>
                  <a:pt x="438912" y="9144"/>
                </a:cubicBezTo>
              </a:path>
            </a:pathLst>
          </a:custGeom>
          <a:solidFill>
            <a:schemeClr val="accent1"/>
          </a:solidFill>
        </p:spPr>
      </p:sp>
      <p:sp>
        <p:nvSpPr>
          <p:cNvPr id="12" name="Ellipse 4 (Stroke)_#color_$accent2_$accent2-2050&amp;12721"/>
          <p:cNvSpPr/>
          <p:nvPr userDrawn="1">
            <p:custDataLst>
              <p:tags r:id="rId5"/>
            </p:custDataLst>
          </p:nvPr>
        </p:nvSpPr>
        <p:spPr>
          <a:xfrm>
            <a:off x="6739128" y="1947672"/>
            <a:ext cx="5449824" cy="2194560"/>
          </a:xfrm>
          <a:custGeom>
            <a:avLst/>
            <a:gdLst/>
            <a:ahLst/>
            <a:cxnLst/>
            <a:rect l="l" t="t" r="r" b="b"/>
            <a:pathLst>
              <a:path w="5449824" h="2194560">
                <a:moveTo>
                  <a:pt x="5449824" y="640080"/>
                </a:moveTo>
                <a:lnTo>
                  <a:pt x="5449824" y="1280160"/>
                </a:lnTo>
                <a:cubicBezTo>
                  <a:pt x="4864608" y="795528"/>
                  <a:pt x="4123944" y="512064"/>
                  <a:pt x="3310128" y="512064"/>
                </a:cubicBezTo>
                <a:cubicBezTo>
                  <a:pt x="2112264" y="512064"/>
                  <a:pt x="1060704" y="1133856"/>
                  <a:pt x="466344" y="2075688"/>
                </a:cubicBezTo>
                <a:cubicBezTo>
                  <a:pt x="393192" y="2194560"/>
                  <a:pt x="237744" y="2221992"/>
                  <a:pt x="118872" y="2148840"/>
                </a:cubicBezTo>
                <a:cubicBezTo>
                  <a:pt x="0" y="2075688"/>
                  <a:pt x="-36576" y="1920240"/>
                  <a:pt x="36576" y="1801368"/>
                </a:cubicBezTo>
                <a:cubicBezTo>
                  <a:pt x="722376" y="722376"/>
                  <a:pt x="1929384" y="0"/>
                  <a:pt x="3310128" y="0"/>
                </a:cubicBezTo>
                <a:cubicBezTo>
                  <a:pt x="4096512" y="0"/>
                  <a:pt x="4837176" y="237744"/>
                  <a:pt x="5449824" y="640080"/>
                </a:cubicBezTo>
              </a:path>
            </a:pathLst>
          </a:custGeom>
          <a:gradFill>
            <a:gsLst>
              <a:gs pos="0">
                <a:schemeClr val="accent1">
                  <a:lumMod val="75000"/>
                  <a:alpha val="70000"/>
                </a:schemeClr>
              </a:gs>
              <a:gs pos="70313">
                <a:schemeClr val="accent2">
                  <a:alpha val="0"/>
                </a:schemeClr>
              </a:gs>
            </a:gsLst>
            <a:lin ang="74674"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3" name="Ellipse 10 (Stroke)_#color-2050&amp;12724"/>
          <p:cNvSpPr/>
          <p:nvPr userDrawn="1">
            <p:custDataLst>
              <p:tags r:id="rId6"/>
            </p:custDataLst>
          </p:nvPr>
        </p:nvSpPr>
        <p:spPr>
          <a:xfrm>
            <a:off x="0" y="0"/>
            <a:ext cx="1746504" cy="1655064"/>
          </a:xfrm>
          <a:custGeom>
            <a:avLst/>
            <a:gdLst/>
            <a:ahLst/>
            <a:cxnLst/>
            <a:rect l="l" t="t" r="r" b="b"/>
            <a:pathLst>
              <a:path w="1746504" h="1655064">
                <a:moveTo>
                  <a:pt x="0" y="1133856"/>
                </a:moveTo>
                <a:cubicBezTo>
                  <a:pt x="384048" y="1051560"/>
                  <a:pt x="731520" y="841248"/>
                  <a:pt x="978408" y="502920"/>
                </a:cubicBezTo>
                <a:cubicBezTo>
                  <a:pt x="1088136" y="347472"/>
                  <a:pt x="1170432" y="173736"/>
                  <a:pt x="1216152" y="0"/>
                </a:cubicBezTo>
                <a:lnTo>
                  <a:pt x="1746504" y="0"/>
                </a:lnTo>
                <a:cubicBezTo>
                  <a:pt x="1682496" y="274320"/>
                  <a:pt x="1563624" y="548640"/>
                  <a:pt x="1389888" y="795528"/>
                </a:cubicBezTo>
                <a:cubicBezTo>
                  <a:pt x="1042416" y="1271016"/>
                  <a:pt x="539496" y="1563624"/>
                  <a:pt x="0" y="1655064"/>
                </a:cubicBezTo>
                <a:lnTo>
                  <a:pt x="0" y="1133856"/>
                </a:lnTo>
              </a:path>
            </a:pathLst>
          </a:custGeom>
          <a:solidFill>
            <a:schemeClr val="accent1">
              <a:alpha val="10000"/>
            </a:schemeClr>
          </a:solidFill>
        </p:spPr>
      </p:sp>
      <p:sp>
        <p:nvSpPr>
          <p:cNvPr id="2" name="标题 1"/>
          <p:cNvSpPr>
            <a:spLocks noGrp="1"/>
          </p:cNvSpPr>
          <p:nvPr>
            <p:ph type="ctrTitle"/>
            <p:custDataLst>
              <p:tags r:id="rId7"/>
            </p:custDataLst>
          </p:nvPr>
        </p:nvSpPr>
        <p:spPr>
          <a:xfrm>
            <a:off x="873125" y="1811020"/>
            <a:ext cx="5765800" cy="2076450"/>
          </a:xfrm>
        </p:spPr>
        <p:txBody>
          <a:bodyPr wrap="square" anchor="b" anchorCtr="0">
            <a:normAutofit/>
          </a:bodyPr>
          <a:lstStyle>
            <a:lvl1pPr algn="l">
              <a:lnSpc>
                <a:spcPct val="100000"/>
              </a:lnSpc>
              <a:defRPr sz="5400">
                <a:solidFill>
                  <a:schemeClr val="tx1"/>
                </a:solidFill>
                <a:latin typeface="+mj-ea"/>
                <a:ea typeface="+mj-ea"/>
                <a:cs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1"/>
            </p:custDataLst>
          </p:nvPr>
        </p:nvSpPr>
        <p:spPr>
          <a:xfrm>
            <a:off x="838200" y="4229100"/>
            <a:ext cx="2654935" cy="606425"/>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2400">
                <a:solidFill>
                  <a:srgbClr val="FFFFFF"/>
                </a:solidFill>
                <a:latin typeface="+mn-ea"/>
                <a:ea typeface="+mn-ea"/>
                <a:cs typeface="+mn-ea"/>
              </a:defRPr>
            </a:lvl1pPr>
          </a:lstStyle>
          <a:p>
            <a:pPr lvl="0"/>
            <a:r>
              <a:rPr lang="zh-CN" altLang="en-US" dirty="0"/>
              <a:t>署名</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Ellipse 75 (Stroke)_#color-2050&amp;12727"/>
          <p:cNvSpPr/>
          <p:nvPr userDrawn="1">
            <p:custDataLst>
              <p:tags r:id="rId2"/>
            </p:custDataLst>
          </p:nvPr>
        </p:nvSpPr>
        <p:spPr>
          <a:xfrm>
            <a:off x="3282696" y="0"/>
            <a:ext cx="2304288" cy="6858000"/>
          </a:xfrm>
          <a:custGeom>
            <a:avLst/>
            <a:gdLst/>
            <a:ahLst/>
            <a:cxnLst/>
            <a:rect l="l" t="t" r="r" b="b"/>
            <a:pathLst>
              <a:path w="2304288" h="6858000">
                <a:moveTo>
                  <a:pt x="0" y="6858000"/>
                </a:moveTo>
                <a:lnTo>
                  <a:pt x="813816" y="6858000"/>
                </a:lnTo>
                <a:cubicBezTo>
                  <a:pt x="1728216" y="6007608"/>
                  <a:pt x="2304288" y="4782312"/>
                  <a:pt x="2304288" y="3429000"/>
                </a:cubicBezTo>
                <a:cubicBezTo>
                  <a:pt x="2304288" y="2075688"/>
                  <a:pt x="1728216" y="850392"/>
                  <a:pt x="813816" y="0"/>
                </a:cubicBezTo>
                <a:lnTo>
                  <a:pt x="0" y="0"/>
                </a:lnTo>
                <a:cubicBezTo>
                  <a:pt x="1088136" y="749808"/>
                  <a:pt x="1801368" y="2011680"/>
                  <a:pt x="1801368" y="3429000"/>
                </a:cubicBezTo>
                <a:cubicBezTo>
                  <a:pt x="1801368" y="4846320"/>
                  <a:pt x="1088136" y="6108192"/>
                  <a:pt x="0" y="6858000"/>
                </a:cubicBezTo>
              </a:path>
            </a:pathLst>
          </a:custGeom>
          <a:solidFill>
            <a:schemeClr val="accent1">
              <a:alpha val="10000"/>
            </a:schemeClr>
          </a:solidFill>
        </p:spPr>
      </p:sp>
      <p:sp>
        <p:nvSpPr>
          <p:cNvPr id="5" name="Ellipse 3 (Stroke)_#color-2050&amp;12730"/>
          <p:cNvSpPr/>
          <p:nvPr userDrawn="1">
            <p:custDataLst>
              <p:tags r:id="rId3"/>
            </p:custDataLst>
          </p:nvPr>
        </p:nvSpPr>
        <p:spPr>
          <a:xfrm>
            <a:off x="0" y="0"/>
            <a:ext cx="4672584" cy="6858000"/>
          </a:xfrm>
          <a:custGeom>
            <a:avLst/>
            <a:gdLst/>
            <a:ahLst/>
            <a:cxnLst/>
            <a:rect l="l" t="t" r="r" b="b"/>
            <a:pathLst>
              <a:path w="4672584" h="6858000">
                <a:moveTo>
                  <a:pt x="0" y="6848856"/>
                </a:moveTo>
                <a:lnTo>
                  <a:pt x="0" y="6858000"/>
                </a:lnTo>
                <a:lnTo>
                  <a:pt x="45720" y="6858000"/>
                </a:lnTo>
                <a:cubicBezTo>
                  <a:pt x="27432" y="6858000"/>
                  <a:pt x="18288" y="6848856"/>
                  <a:pt x="0" y="6848856"/>
                </a:cubicBezTo>
                <a:moveTo>
                  <a:pt x="1261872" y="6858000"/>
                </a:moveTo>
                <a:cubicBezTo>
                  <a:pt x="1463040" y="6821424"/>
                  <a:pt x="1664208" y="6766560"/>
                  <a:pt x="1856232" y="6693408"/>
                </a:cubicBezTo>
                <a:cubicBezTo>
                  <a:pt x="3666744" y="6035040"/>
                  <a:pt x="4590288" y="4032504"/>
                  <a:pt x="3931920" y="2221992"/>
                </a:cubicBezTo>
                <a:cubicBezTo>
                  <a:pt x="3493008" y="1033272"/>
                  <a:pt x="2478024" y="228600"/>
                  <a:pt x="1316736" y="0"/>
                </a:cubicBezTo>
                <a:lnTo>
                  <a:pt x="2752344" y="0"/>
                </a:lnTo>
                <a:cubicBezTo>
                  <a:pt x="3493008" y="457200"/>
                  <a:pt x="4096512" y="1152144"/>
                  <a:pt x="4425696" y="2039112"/>
                </a:cubicBezTo>
                <a:cubicBezTo>
                  <a:pt x="5093208" y="3877056"/>
                  <a:pt x="4343400" y="5888736"/>
                  <a:pt x="2734056" y="6858000"/>
                </a:cubicBezTo>
                <a:lnTo>
                  <a:pt x="1261872" y="6858000"/>
                </a:lnTo>
              </a:path>
            </a:pathLst>
          </a:custGeom>
          <a:solidFill>
            <a:schemeClr val="accent1"/>
          </a:solidFill>
        </p:spPr>
      </p:sp>
      <p:sp>
        <p:nvSpPr>
          <p:cNvPr id="6" name="Ellipse 4 (Stroke)_#color_$accent2_$accent2-2050&amp;12733"/>
          <p:cNvSpPr/>
          <p:nvPr userDrawn="1">
            <p:custDataLst>
              <p:tags r:id="rId4"/>
            </p:custDataLst>
          </p:nvPr>
        </p:nvSpPr>
        <p:spPr>
          <a:xfrm>
            <a:off x="0" y="3959352"/>
            <a:ext cx="4581144" cy="2898648"/>
          </a:xfrm>
          <a:custGeom>
            <a:avLst/>
            <a:gdLst/>
            <a:ahLst/>
            <a:cxnLst/>
            <a:rect l="l" t="t" r="r" b="b"/>
            <a:pathLst>
              <a:path w="4581144" h="2898648">
                <a:moveTo>
                  <a:pt x="4078224" y="201168"/>
                </a:moveTo>
                <a:cubicBezTo>
                  <a:pt x="3831336" y="1335024"/>
                  <a:pt x="3035808" y="2313432"/>
                  <a:pt x="1865376" y="2743200"/>
                </a:cubicBezTo>
                <a:cubicBezTo>
                  <a:pt x="1682496" y="2807208"/>
                  <a:pt x="1499616" y="2862072"/>
                  <a:pt x="1307592" y="2898648"/>
                </a:cubicBezTo>
                <a:lnTo>
                  <a:pt x="2715768" y="2898648"/>
                </a:lnTo>
                <a:cubicBezTo>
                  <a:pt x="3685032" y="2322576"/>
                  <a:pt x="4343400" y="1371600"/>
                  <a:pt x="4572000" y="310896"/>
                </a:cubicBezTo>
                <a:cubicBezTo>
                  <a:pt x="4599432" y="173736"/>
                  <a:pt x="4517136" y="36576"/>
                  <a:pt x="4379976" y="9144"/>
                </a:cubicBezTo>
                <a:cubicBezTo>
                  <a:pt x="4242816" y="-27432"/>
                  <a:pt x="4105656" y="64008"/>
                  <a:pt x="4078224" y="201168"/>
                </a:cubicBezTo>
                <a:moveTo>
                  <a:pt x="9144" y="2898648"/>
                </a:moveTo>
                <a:cubicBezTo>
                  <a:pt x="9144" y="2898648"/>
                  <a:pt x="0" y="2898648"/>
                  <a:pt x="0" y="2898648"/>
                </a:cubicBezTo>
                <a:lnTo>
                  <a:pt x="0" y="2898648"/>
                </a:lnTo>
                <a:lnTo>
                  <a:pt x="9144" y="2898648"/>
                </a:lnTo>
              </a:path>
            </a:pathLst>
          </a:custGeom>
          <a:gradFill>
            <a:gsLst>
              <a:gs pos="100000">
                <a:schemeClr val="accent1">
                  <a:lumMod val="75000"/>
                  <a:alpha val="70000"/>
                </a:schemeClr>
              </a:gs>
              <a:gs pos="73000">
                <a:schemeClr val="accent2">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title" hasCustomPrompt="1"/>
            <p:custDataLst>
              <p:tags r:id="rId5"/>
            </p:custDataLst>
          </p:nvPr>
        </p:nvSpPr>
        <p:spPr>
          <a:xfrm>
            <a:off x="1247525" y="2772441"/>
            <a:ext cx="2658015" cy="1313212"/>
          </a:xfrm>
        </p:spPr>
        <p:txBody>
          <a:bodyPr wrap="square" anchor="ctr" anchorCtr="0">
            <a:normAutofit/>
          </a:bodyPr>
          <a:lstStyle>
            <a:lvl1pPr>
              <a:defRPr sz="4800">
                <a:latin typeface="+mj-ea"/>
                <a:ea typeface="+mj-ea"/>
                <a:cs typeface="+mj-ea"/>
              </a:defRPr>
            </a:lvl1pPr>
          </a:lstStyle>
          <a:p>
            <a:r>
              <a:rPr lang="zh-CN" altLang="en-US" dirty="0"/>
              <a:t>标题</a:t>
            </a:r>
            <a:endParaRPr lang="zh-CN" altLang="en-US" dirty="0"/>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7"/>
            </p:custDataLst>
          </p:nvPr>
        </p:nvSpPr>
        <p:spPr/>
        <p:txBody>
          <a:bodyPr/>
          <a:lstStyle/>
          <a:p>
            <a:endParaRPr lang="zh-CN" altLang="en-US"/>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bg_#color-2050&amp;12358"/>
          <p:cNvSpPr/>
          <p:nvPr userDrawn="1">
            <p:custDataLst>
              <p:tags r:id="rId2"/>
            </p:custDataLst>
          </p:nvPr>
        </p:nvSpPr>
        <p:spPr>
          <a:xfrm>
            <a:off x="1524" y="0"/>
            <a:ext cx="12188952" cy="6858000"/>
          </a:xfrm>
          <a:custGeom>
            <a:avLst/>
            <a:gdLst/>
            <a:ahLst/>
            <a:cxnLst/>
            <a:rect l="l" t="t" r="r" b="b"/>
            <a:pathLst>
              <a:path w="12188952" h="6858000">
                <a:moveTo>
                  <a:pt x="0" y="0"/>
                </a:moveTo>
                <a:lnTo>
                  <a:pt x="12188952" y="0"/>
                </a:lnTo>
                <a:lnTo>
                  <a:pt x="12188952" y="6858000"/>
                </a:lnTo>
                <a:lnTo>
                  <a:pt x="0" y="6858000"/>
                </a:lnTo>
                <a:lnTo>
                  <a:pt x="0" y="0"/>
                </a:lnTo>
              </a:path>
            </a:pathLst>
          </a:custGeom>
          <a:solidFill>
            <a:schemeClr val="accent1"/>
          </a:solidFill>
        </p:spPr>
      </p:sp>
      <p:sp>
        <p:nvSpPr>
          <p:cNvPr id="9" name="Ellipse 5 (Stroke)_#color-2050&amp;12736"/>
          <p:cNvSpPr/>
          <p:nvPr userDrawn="1">
            <p:custDataLst>
              <p:tags r:id="rId3"/>
            </p:custDataLst>
          </p:nvPr>
        </p:nvSpPr>
        <p:spPr>
          <a:xfrm>
            <a:off x="0" y="0"/>
            <a:ext cx="4142232" cy="4544568"/>
          </a:xfrm>
          <a:custGeom>
            <a:avLst/>
            <a:gdLst/>
            <a:ahLst/>
            <a:cxnLst/>
            <a:rect l="l" t="t" r="r" b="b"/>
            <a:pathLst>
              <a:path w="4142232" h="4544568">
                <a:moveTo>
                  <a:pt x="0" y="4032504"/>
                </a:moveTo>
                <a:cubicBezTo>
                  <a:pt x="91440" y="4032504"/>
                  <a:pt x="173736" y="4041648"/>
                  <a:pt x="265176" y="4041648"/>
                </a:cubicBezTo>
                <a:cubicBezTo>
                  <a:pt x="2121408" y="4041648"/>
                  <a:pt x="3630168" y="2532888"/>
                  <a:pt x="3630168" y="676656"/>
                </a:cubicBezTo>
                <a:cubicBezTo>
                  <a:pt x="3630168" y="438912"/>
                  <a:pt x="3611880" y="219456"/>
                  <a:pt x="3566160" y="0"/>
                </a:cubicBezTo>
                <a:lnTo>
                  <a:pt x="4078224" y="0"/>
                </a:lnTo>
                <a:cubicBezTo>
                  <a:pt x="4123944" y="219456"/>
                  <a:pt x="4142232" y="448056"/>
                  <a:pt x="4142232" y="676656"/>
                </a:cubicBezTo>
                <a:cubicBezTo>
                  <a:pt x="4142232" y="2816352"/>
                  <a:pt x="2404872" y="4544568"/>
                  <a:pt x="265176" y="4544568"/>
                </a:cubicBezTo>
                <a:cubicBezTo>
                  <a:pt x="173736" y="4544568"/>
                  <a:pt x="91440" y="4544568"/>
                  <a:pt x="0" y="4535424"/>
                </a:cubicBezTo>
                <a:lnTo>
                  <a:pt x="0" y="4032504"/>
                </a:lnTo>
              </a:path>
            </a:pathLst>
          </a:custGeom>
          <a:solidFill>
            <a:schemeClr val="accent1">
              <a:lumMod val="40000"/>
              <a:lumOff val="60000"/>
              <a:alpha val="75000"/>
            </a:schemeClr>
          </a:solidFill>
        </p:spPr>
      </p:sp>
      <p:sp>
        <p:nvSpPr>
          <p:cNvPr id="10" name="Ellipse 3 (Stroke)_#color_$lt1_$lt1-2050&amp;12739"/>
          <p:cNvSpPr/>
          <p:nvPr userDrawn="1">
            <p:custDataLst>
              <p:tags r:id="rId4"/>
            </p:custDataLst>
          </p:nvPr>
        </p:nvSpPr>
        <p:spPr>
          <a:xfrm>
            <a:off x="0" y="1399032"/>
            <a:ext cx="6099048" cy="5458968"/>
          </a:xfrm>
          <a:custGeom>
            <a:avLst/>
            <a:gdLst/>
            <a:ahLst/>
            <a:cxnLst/>
            <a:rect l="l" t="t" r="r" b="b"/>
            <a:pathLst>
              <a:path w="6099048" h="5458968">
                <a:moveTo>
                  <a:pt x="5760720" y="5458968"/>
                </a:moveTo>
                <a:cubicBezTo>
                  <a:pt x="5971032" y="4974336"/>
                  <a:pt x="6099048" y="4434840"/>
                  <a:pt x="6099048" y="3877056"/>
                </a:cubicBezTo>
                <a:cubicBezTo>
                  <a:pt x="6099048" y="1737360"/>
                  <a:pt x="4361688" y="0"/>
                  <a:pt x="2221992" y="0"/>
                </a:cubicBezTo>
                <a:cubicBezTo>
                  <a:pt x="1399032" y="0"/>
                  <a:pt x="630936" y="256032"/>
                  <a:pt x="0" y="704088"/>
                </a:cubicBezTo>
                <a:lnTo>
                  <a:pt x="0" y="1344168"/>
                </a:lnTo>
                <a:cubicBezTo>
                  <a:pt x="594360" y="822960"/>
                  <a:pt x="1371600" y="512064"/>
                  <a:pt x="2221992" y="512064"/>
                </a:cubicBezTo>
                <a:cubicBezTo>
                  <a:pt x="4078224" y="512064"/>
                  <a:pt x="5586984" y="2011680"/>
                  <a:pt x="5586984" y="3877056"/>
                </a:cubicBezTo>
                <a:cubicBezTo>
                  <a:pt x="5586984" y="4443984"/>
                  <a:pt x="5440680" y="4992624"/>
                  <a:pt x="5193792" y="5458968"/>
                </a:cubicBezTo>
                <a:lnTo>
                  <a:pt x="5760720" y="5458968"/>
                </a:lnTo>
              </a:path>
            </a:pathLst>
          </a:custGeom>
          <a:gradFill>
            <a:gsLst>
              <a:gs pos="41000">
                <a:schemeClr val="lt1">
                  <a:alpha val="45000"/>
                </a:schemeClr>
              </a:gs>
              <a:gs pos="0">
                <a:srgbClr val="FFFFFF">
                  <a:alpha val="0"/>
                </a:srgbClr>
              </a:gs>
              <a:gs pos="100000">
                <a:schemeClr val="l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4 (Stroke)_#color_$lt1_$accent1-2050&amp;12742"/>
          <p:cNvSpPr/>
          <p:nvPr userDrawn="1">
            <p:custDataLst>
              <p:tags r:id="rId5"/>
            </p:custDataLst>
          </p:nvPr>
        </p:nvSpPr>
        <p:spPr>
          <a:xfrm>
            <a:off x="0" y="1399032"/>
            <a:ext cx="5541264" cy="2194560"/>
          </a:xfrm>
          <a:custGeom>
            <a:avLst/>
            <a:gdLst/>
            <a:ahLst/>
            <a:cxnLst/>
            <a:rect l="l" t="t" r="r" b="b"/>
            <a:pathLst>
              <a:path w="5541264" h="2194560">
                <a:moveTo>
                  <a:pt x="0" y="1353312"/>
                </a:moveTo>
                <a:lnTo>
                  <a:pt x="0" y="704088"/>
                </a:lnTo>
                <a:cubicBezTo>
                  <a:pt x="630936" y="265176"/>
                  <a:pt x="1399032" y="0"/>
                  <a:pt x="2231136" y="0"/>
                </a:cubicBezTo>
                <a:cubicBezTo>
                  <a:pt x="3602736" y="0"/>
                  <a:pt x="4809744" y="722376"/>
                  <a:pt x="5495544" y="1801368"/>
                </a:cubicBezTo>
                <a:cubicBezTo>
                  <a:pt x="5568696" y="1920240"/>
                  <a:pt x="5541264" y="2075688"/>
                  <a:pt x="5422392" y="2148840"/>
                </a:cubicBezTo>
                <a:cubicBezTo>
                  <a:pt x="5303520" y="2221992"/>
                  <a:pt x="5148072" y="2194560"/>
                  <a:pt x="5065776" y="2075688"/>
                </a:cubicBezTo>
                <a:cubicBezTo>
                  <a:pt x="4471416" y="1133856"/>
                  <a:pt x="3419856" y="512064"/>
                  <a:pt x="2231136" y="512064"/>
                </a:cubicBezTo>
                <a:cubicBezTo>
                  <a:pt x="1371600" y="512064"/>
                  <a:pt x="594360" y="822960"/>
                  <a:pt x="0" y="1353312"/>
                </a:cubicBezTo>
              </a:path>
            </a:pathLst>
          </a:custGeom>
          <a:gradFill>
            <a:gsLst>
              <a:gs pos="81000">
                <a:schemeClr val="lt1">
                  <a:alpha val="100000"/>
                </a:schemeClr>
              </a:gs>
              <a:gs pos="0">
                <a:schemeClr val="accent1">
                  <a:alpha val="10000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userDrawn="1">
            <p:ph type="title"/>
            <p:custDataLst>
              <p:tags r:id="rId6"/>
            </p:custDataLst>
          </p:nvPr>
        </p:nvSpPr>
        <p:spPr>
          <a:xfrm>
            <a:off x="6627495" y="3136900"/>
            <a:ext cx="4726940" cy="1983105"/>
          </a:xfrm>
        </p:spPr>
        <p:txBody>
          <a:bodyPr wrap="square" anchor="t">
            <a:normAutofit/>
          </a:bodyPr>
          <a:lstStyle>
            <a:lvl1pPr algn="l">
              <a:defRPr sz="4500">
                <a:solidFill>
                  <a:schemeClr val="lt1">
                    <a:lumMod val="100000"/>
                  </a:schemeClr>
                </a:solidFill>
                <a:latin typeface="+mj-ea"/>
                <a:ea typeface="+mj-ea"/>
                <a:cs typeface="+mj-ea"/>
              </a:defRPr>
            </a:lvl1pPr>
          </a:lstStyle>
          <a:p>
            <a:r>
              <a:rPr lang="zh-CN" altLang="en-US" dirty="0"/>
              <a:t>单击此处编辑母版标题样式</a:t>
            </a:r>
            <a:endParaRPr lang="zh-CN" altLang="en-US" dirty="0"/>
          </a:p>
        </p:txBody>
      </p:sp>
      <p:sp>
        <p:nvSpPr>
          <p:cNvPr id="8" name="节编号 3"/>
          <p:cNvSpPr>
            <a:spLocks noGrp="1"/>
          </p:cNvSpPr>
          <p:nvPr userDrawn="1">
            <p:ph type="body" sz="quarter" idx="13" hasCustomPrompt="1"/>
            <p:custDataLst>
              <p:tags r:id="rId7"/>
            </p:custDataLst>
          </p:nvPr>
        </p:nvSpPr>
        <p:spPr>
          <a:xfrm>
            <a:off x="486410" y="3269650"/>
            <a:ext cx="5126736" cy="2759544"/>
          </a:xfrm>
        </p:spPr>
        <p:txBody>
          <a:bodyPr wrap="square" anchor="b">
            <a:normAutofit/>
          </a:bodyPr>
          <a:lstStyle>
            <a:lvl1pPr marL="0" indent="0" algn="ctr">
              <a:buNone/>
              <a:defRPr sz="11900" b="1">
                <a:solidFill>
                  <a:schemeClr val="lt1">
                    <a:lumMod val="100000"/>
                  </a:schemeClr>
                </a:solidFill>
                <a:latin typeface="+mj-ea"/>
                <a:ea typeface="+mj-ea"/>
                <a:cs typeface="+mj-ea"/>
              </a:defRPr>
            </a:lvl1pPr>
          </a:lstStyle>
          <a:p>
            <a:pPr lvl="0"/>
            <a:r>
              <a:rPr lang="zh-CN" altLang="en-US" dirty="0"/>
              <a:t>节编号</a:t>
            </a:r>
            <a:endParaRPr lang="zh-CN" altLang="en-US" dirty="0"/>
          </a:p>
        </p:txBody>
      </p:sp>
      <p:sp>
        <p:nvSpPr>
          <p:cNvPr id="4" name="日期占位符 4"/>
          <p:cNvSpPr>
            <a:spLocks noGrp="1"/>
          </p:cNvSpPr>
          <p:nvPr userDrawn="1">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userDrawn="1">
            <p:ph type="ftr" sz="quarter" idx="11"/>
            <p:custDataLst>
              <p:tags r:id="rId9"/>
            </p:custDataLst>
          </p:nvPr>
        </p:nvSpPr>
        <p:spPr/>
        <p:txBody>
          <a:bodyPr/>
          <a:lstStyle/>
          <a:p>
            <a:endParaRPr lang="zh-CN" altLang="en-US"/>
          </a:p>
        </p:txBody>
      </p:sp>
      <p:sp>
        <p:nvSpPr>
          <p:cNvPr id="6" name="灯片编号占位符 6"/>
          <p:cNvSpPr>
            <a:spLocks noGrp="1"/>
          </p:cNvSpPr>
          <p:nvPr userDrawn="1">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atin typeface="+mj-lt"/>
                <a:ea typeface="+mj-lt"/>
                <a:cs typeface="+mj-lt"/>
              </a:defRPr>
            </a:lvl1pPr>
          </a:lstStyle>
          <a:p>
            <a:pPr lvl="0"/>
            <a:r>
              <a:rPr lang="zh-CN" altLang="en-US" dirty="0"/>
              <a:t>单击此处编辑母版标题样式</a:t>
            </a:r>
            <a:endParaRPr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0" name="日期占位符 9"/>
          <p:cNvSpPr>
            <a:spLocks noGrp="1"/>
          </p:cNvSpPr>
          <p:nvPr>
            <p:ph type="dt" sz="half" idx="10"/>
            <p:custDataLst>
              <p:tags r:id="rId6"/>
            </p:custDataLst>
          </p:nvPr>
        </p:nvSpPr>
        <p:spPr/>
        <p:txBody>
          <a:bodyPr/>
          <a:lstStyle/>
          <a:p>
            <a:fld id="{5592522B-0F24-4480-B9DD-A9474A6880D6}" type="datetimeFigureOut">
              <a:rPr lang="zh-CN" altLang="en-US" smtClean="0"/>
            </a:fld>
            <a:endParaRPr lang="zh-CN" altLang="en-US"/>
          </a:p>
        </p:txBody>
      </p:sp>
      <p:sp>
        <p:nvSpPr>
          <p:cNvPr id="11" name="页脚占位符 10"/>
          <p:cNvSpPr>
            <a:spLocks noGrp="1"/>
          </p:cNvSpPr>
          <p:nvPr>
            <p:ph type="ftr" sz="quarter" idx="11"/>
            <p:custDataLst>
              <p:tags r:id="rId7"/>
            </p:custDataLst>
          </p:nvPr>
        </p:nvSpPr>
        <p:spPr/>
        <p:txBody>
          <a:bodyPr/>
          <a:lstStyle/>
          <a:p>
            <a:endParaRPr lang="zh-CN" altLang="en-US" dirty="0"/>
          </a:p>
        </p:txBody>
      </p:sp>
      <p:sp>
        <p:nvSpPr>
          <p:cNvPr id="12" name="灯片编号占位符 11"/>
          <p:cNvSpPr>
            <a:spLocks noGrp="1"/>
          </p:cNvSpPr>
          <p:nvPr>
            <p:ph type="sldNum" sz="quarter" idx="12"/>
            <p:custDataLst>
              <p:tags r:id="rId8"/>
            </p:custDataLst>
          </p:nvPr>
        </p:nvSpPr>
        <p:spPr/>
        <p:txBody>
          <a:bodyPr/>
          <a:lstStyle/>
          <a:p>
            <a:fld id="{BE5F26B5-172A-4DC2-B0B7-181CFC56B87C}" type="slidenum">
              <a:rPr lang="zh-CN" altLang="en-US" smtClean="0"/>
            </a:fld>
            <a:endParaRPr lang="zh-CN" altLang="en-US"/>
          </a:p>
        </p:txBody>
      </p:sp>
      <p:sp>
        <p:nvSpPr>
          <p:cNvPr id="13" name="标题 12"/>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lt"/>
                <a:ea typeface="+mj-lt"/>
                <a:cs typeface="+mj-lt"/>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lt"/>
                <a:ea typeface="+mn-lt"/>
                <a:cs typeface="+mn-lt"/>
              </a:defRPr>
            </a:lvl1pPr>
            <a:lvl2pPr>
              <a:defRPr>
                <a:latin typeface="+mn-lt"/>
                <a:ea typeface="+mn-lt"/>
                <a:cs typeface="+mn-lt"/>
              </a:defRPr>
            </a:lvl2pPr>
            <a:lvl3pPr>
              <a:defRPr>
                <a:latin typeface="+mn-lt"/>
                <a:ea typeface="+mn-lt"/>
                <a:cs typeface="+mn-lt"/>
              </a:defRPr>
            </a:lvl3pPr>
            <a:lvl4pPr>
              <a:defRPr>
                <a:latin typeface="+mn-lt"/>
                <a:ea typeface="+mn-lt"/>
                <a:cs typeface="+mn-lt"/>
              </a:defRPr>
            </a:lvl4pPr>
            <a:lvl5pPr>
              <a:defRPr>
                <a:latin typeface="+mn-lt"/>
                <a:ea typeface="+mn-lt"/>
                <a:cs typeface="+mn-lt"/>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atin typeface="+mn-lt"/>
                <a:ea typeface="+mn-lt"/>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3" name="bg_#color-2050&amp;12433"/>
          <p:cNvSpPr/>
          <p:nvPr userDrawn="1">
            <p:custDataLst>
              <p:tags r:id="rId2"/>
            </p:custDataLst>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lnTo>
                  <a:pt x="0" y="0"/>
                </a:lnTo>
              </a:path>
            </a:pathLst>
          </a:custGeom>
          <a:solidFill>
            <a:schemeClr val="accent1"/>
          </a:solidFill>
        </p:spPr>
      </p:sp>
      <p:sp>
        <p:nvSpPr>
          <p:cNvPr id="15" name="Ellipse 3_#color_$lt1_$lt1-2050&amp;12754"/>
          <p:cNvSpPr/>
          <p:nvPr userDrawn="1">
            <p:custDataLst>
              <p:tags r:id="rId3"/>
            </p:custDataLst>
          </p:nvPr>
        </p:nvSpPr>
        <p:spPr>
          <a:xfrm>
            <a:off x="8891016" y="0"/>
            <a:ext cx="3300984" cy="3877056"/>
          </a:xfrm>
          <a:custGeom>
            <a:avLst/>
            <a:gdLst/>
            <a:ahLst/>
            <a:cxnLst/>
            <a:rect l="l" t="t" r="r" b="b"/>
            <a:pathLst>
              <a:path w="3300984" h="3877056">
                <a:moveTo>
                  <a:pt x="512064" y="0"/>
                </a:moveTo>
                <a:lnTo>
                  <a:pt x="0" y="0"/>
                </a:lnTo>
                <a:cubicBezTo>
                  <a:pt x="-27432" y="1920240"/>
                  <a:pt x="1380744" y="3584448"/>
                  <a:pt x="3300984" y="3877056"/>
                </a:cubicBezTo>
                <a:lnTo>
                  <a:pt x="3300984" y="3355848"/>
                </a:lnTo>
                <a:cubicBezTo>
                  <a:pt x="1664208" y="3081528"/>
                  <a:pt x="484632" y="1645920"/>
                  <a:pt x="512064" y="0"/>
                </a:cubicBezTo>
              </a:path>
            </a:pathLst>
          </a:custGeom>
          <a:gradFill>
            <a:gsLst>
              <a:gs pos="69000">
                <a:srgbClr val="FFFFFF">
                  <a:alpha val="100000"/>
                </a:srgbClr>
              </a:gs>
              <a:gs pos="82000">
                <a:schemeClr val="lt1">
                  <a:alpha val="0"/>
                </a:schemeClr>
              </a:gs>
              <a:gs pos="0">
                <a:schemeClr val="l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 name="Ellipse 4 (Stroke)_#color_$lt1_$accent1-2050&amp;12757"/>
          <p:cNvSpPr/>
          <p:nvPr userDrawn="1">
            <p:custDataLst>
              <p:tags r:id="rId4"/>
            </p:custDataLst>
          </p:nvPr>
        </p:nvSpPr>
        <p:spPr>
          <a:xfrm>
            <a:off x="9262872" y="1389888"/>
            <a:ext cx="2926080" cy="2478024"/>
          </a:xfrm>
          <a:custGeom>
            <a:avLst/>
            <a:gdLst/>
            <a:ahLst/>
            <a:cxnLst/>
            <a:rect l="l" t="t" r="r" b="b"/>
            <a:pathLst>
              <a:path w="2926080" h="2478024">
                <a:moveTo>
                  <a:pt x="2926080" y="2478024"/>
                </a:moveTo>
                <a:lnTo>
                  <a:pt x="2926080" y="1965960"/>
                </a:lnTo>
                <a:cubicBezTo>
                  <a:pt x="1837944" y="1783080"/>
                  <a:pt x="941832" y="1078992"/>
                  <a:pt x="484632" y="137160"/>
                </a:cubicBezTo>
                <a:cubicBezTo>
                  <a:pt x="420624" y="18288"/>
                  <a:pt x="265176" y="-36576"/>
                  <a:pt x="137160" y="27432"/>
                </a:cubicBezTo>
                <a:cubicBezTo>
                  <a:pt x="18288" y="91440"/>
                  <a:pt x="-36576" y="237744"/>
                  <a:pt x="27432" y="365760"/>
                </a:cubicBezTo>
                <a:cubicBezTo>
                  <a:pt x="566928" y="1472184"/>
                  <a:pt x="1627632" y="2286000"/>
                  <a:pt x="2926080" y="2478024"/>
                </a:cubicBezTo>
              </a:path>
            </a:pathLst>
          </a:custGeom>
          <a:gradFill>
            <a:gsLst>
              <a:gs pos="0">
                <a:schemeClr val="lt1">
                  <a:alpha val="80000"/>
                </a:schemeClr>
              </a:gs>
              <a:gs pos="100000">
                <a:schemeClr val="accent1">
                  <a:alpha val="10000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 name="Ellipse 8 (Stroke)_#color-2050&amp;12760"/>
          <p:cNvSpPr/>
          <p:nvPr userDrawn="1">
            <p:custDataLst>
              <p:tags r:id="rId5"/>
            </p:custDataLst>
          </p:nvPr>
        </p:nvSpPr>
        <p:spPr>
          <a:xfrm>
            <a:off x="10716768" y="3822192"/>
            <a:ext cx="1472184" cy="841248"/>
          </a:xfrm>
          <a:custGeom>
            <a:avLst/>
            <a:gdLst/>
            <a:ahLst/>
            <a:cxnLst/>
            <a:rect l="l" t="t" r="r" b="b"/>
            <a:pathLst>
              <a:path w="1472184" h="841248">
                <a:moveTo>
                  <a:pt x="1472184" y="329184"/>
                </a:moveTo>
                <a:lnTo>
                  <a:pt x="1472184" y="841248"/>
                </a:lnTo>
                <a:cubicBezTo>
                  <a:pt x="1005840" y="795528"/>
                  <a:pt x="557784" y="676656"/>
                  <a:pt x="146304" y="484632"/>
                </a:cubicBezTo>
                <a:cubicBezTo>
                  <a:pt x="18288" y="429768"/>
                  <a:pt x="-36576" y="274320"/>
                  <a:pt x="27432" y="146304"/>
                </a:cubicBezTo>
                <a:cubicBezTo>
                  <a:pt x="82296" y="18288"/>
                  <a:pt x="237744" y="-36576"/>
                  <a:pt x="356616" y="27432"/>
                </a:cubicBezTo>
                <a:cubicBezTo>
                  <a:pt x="704088" y="182880"/>
                  <a:pt x="1078992" y="292608"/>
                  <a:pt x="1472184" y="329184"/>
                </a:cubicBezTo>
              </a:path>
            </a:pathLst>
          </a:custGeom>
          <a:solidFill>
            <a:schemeClr val="lt1">
              <a:alpha val="40000"/>
            </a:schemeClr>
          </a:solidFill>
        </p:spPr>
      </p:sp>
      <p:sp>
        <p:nvSpPr>
          <p:cNvPr id="19" name="Ellipse 9_#color-2050&amp;12763"/>
          <p:cNvSpPr/>
          <p:nvPr userDrawn="1">
            <p:custDataLst>
              <p:tags r:id="rId6"/>
            </p:custDataLst>
          </p:nvPr>
        </p:nvSpPr>
        <p:spPr>
          <a:xfrm>
            <a:off x="0" y="3429000"/>
            <a:ext cx="3255264" cy="3429000"/>
          </a:xfrm>
          <a:custGeom>
            <a:avLst/>
            <a:gdLst/>
            <a:ahLst/>
            <a:cxnLst/>
            <a:rect l="l" t="t" r="r" b="b"/>
            <a:pathLst>
              <a:path w="3255264" h="3429000">
                <a:moveTo>
                  <a:pt x="3227832" y="3429000"/>
                </a:moveTo>
                <a:cubicBezTo>
                  <a:pt x="3246120" y="3300984"/>
                  <a:pt x="3255264" y="3172968"/>
                  <a:pt x="3255264" y="3044952"/>
                </a:cubicBezTo>
                <a:cubicBezTo>
                  <a:pt x="3255264" y="1362456"/>
                  <a:pt x="1883664" y="0"/>
                  <a:pt x="201168" y="0"/>
                </a:cubicBezTo>
                <a:cubicBezTo>
                  <a:pt x="137160" y="0"/>
                  <a:pt x="64008" y="0"/>
                  <a:pt x="0" y="9144"/>
                </a:cubicBezTo>
                <a:lnTo>
                  <a:pt x="0" y="512064"/>
                </a:lnTo>
                <a:cubicBezTo>
                  <a:pt x="64008" y="512064"/>
                  <a:pt x="137160" y="512064"/>
                  <a:pt x="201168" y="512064"/>
                </a:cubicBezTo>
                <a:cubicBezTo>
                  <a:pt x="1609344" y="512064"/>
                  <a:pt x="2743200" y="1645920"/>
                  <a:pt x="2743200" y="3044952"/>
                </a:cubicBezTo>
                <a:cubicBezTo>
                  <a:pt x="2743200" y="3172968"/>
                  <a:pt x="2734056" y="3300984"/>
                  <a:pt x="2715768" y="3429000"/>
                </a:cubicBezTo>
                <a:lnTo>
                  <a:pt x="3227832" y="3429000"/>
                </a:lnTo>
              </a:path>
            </a:pathLst>
          </a:custGeom>
          <a:solidFill>
            <a:schemeClr val="accent1">
              <a:lumMod val="40000"/>
              <a:lumOff val="60000"/>
              <a:alpha val="75000"/>
            </a:schemeClr>
          </a:solidFill>
        </p:spPr>
      </p:sp>
      <p:sp>
        <p:nvSpPr>
          <p:cNvPr id="2" name="标题 1"/>
          <p:cNvSpPr>
            <a:spLocks noGrp="1"/>
          </p:cNvSpPr>
          <p:nvPr userDrawn="1">
            <p:ph type="ctrTitle" hasCustomPrompt="1"/>
            <p:custDataLst>
              <p:tags r:id="rId7"/>
            </p:custDataLst>
          </p:nvPr>
        </p:nvSpPr>
        <p:spPr>
          <a:xfrm>
            <a:off x="838200" y="457200"/>
            <a:ext cx="10515000" cy="2998800"/>
          </a:xfrm>
        </p:spPr>
        <p:txBody>
          <a:bodyPr wrap="square" anchor="b">
            <a:normAutofit/>
          </a:bodyPr>
          <a:lstStyle>
            <a:lvl1pPr algn="ctr">
              <a:lnSpc>
                <a:spcPct val="100000"/>
              </a:lnSpc>
              <a:defRPr sz="8000">
                <a:solidFill>
                  <a:schemeClr val="lt1">
                    <a:lumMod val="100000"/>
                  </a:schemeClr>
                </a:solidFill>
                <a:latin typeface="+mj-lt"/>
                <a:ea typeface="+mj-lt"/>
                <a:cs typeface="+mj-lt"/>
              </a:defRPr>
            </a:lvl1pPr>
          </a:lstStyle>
          <a:p>
            <a:r>
              <a:rPr lang="zh-CN" altLang="en-US" dirty="0"/>
              <a:t>单击编辑母版标题</a:t>
            </a:r>
            <a:endParaRPr lang="zh-CN" altLang="en-US" dirty="0"/>
          </a:p>
        </p:txBody>
      </p:sp>
      <p:sp>
        <p:nvSpPr>
          <p:cNvPr id="4" name="日期占位符 3"/>
          <p:cNvSpPr>
            <a:spLocks noGrp="1"/>
          </p:cNvSpPr>
          <p:nvPr userDrawn="1">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userDrawn="1">
            <p:ph type="ftr" sz="quarter" idx="11"/>
            <p:custDataLst>
              <p:tags r:id="rId9"/>
            </p:custDataLst>
          </p:nvPr>
        </p:nvSpPr>
        <p:spPr/>
        <p:txBody>
          <a:bodyPr/>
          <a:lstStyle/>
          <a:p>
            <a:endParaRPr lang="zh-CN" altLang="en-US"/>
          </a:p>
        </p:txBody>
      </p:sp>
      <p:sp>
        <p:nvSpPr>
          <p:cNvPr id="6" name="灯片编号占位符 5"/>
          <p:cNvSpPr>
            <a:spLocks noGrp="1"/>
          </p:cNvSpPr>
          <p:nvPr userDrawn="1">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userDrawn="1">
            <p:ph type="body" sz="quarter" idx="17" hasCustomPrompt="1"/>
            <p:custDataLst>
              <p:tags r:id="rId11"/>
            </p:custDataLst>
          </p:nvPr>
        </p:nvSpPr>
        <p:spPr>
          <a:xfrm>
            <a:off x="838200" y="3908350"/>
            <a:ext cx="10515000" cy="1240560"/>
          </a:xfrm>
        </p:spPr>
        <p:txBody>
          <a:bodyPr wrap="square" anchor="t">
            <a:normAutofit/>
          </a:bodyPr>
          <a:lstStyle>
            <a:lvl1pPr marL="0" indent="0" algn="ctr">
              <a:lnSpc>
                <a:spcPct val="100000"/>
              </a:lnSpc>
              <a:buNone/>
              <a:defRPr sz="2400">
                <a:solidFill>
                  <a:schemeClr val="lt1">
                    <a:lumMod val="100000"/>
                  </a:schemeClr>
                </a:solidFill>
                <a:latin typeface="+mn-lt"/>
                <a:ea typeface="+mn-lt"/>
                <a:cs typeface="+mn-lt"/>
              </a:defRPr>
            </a:lvl1pPr>
          </a:lstStyle>
          <a:p>
            <a:pPr lvl="0"/>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1" Type="http://schemas.openxmlformats.org/officeDocument/2006/relationships/theme" Target="../theme/theme2.xml"/><Relationship Id="rId20" Type="http://schemas.openxmlformats.org/officeDocument/2006/relationships/tags" Target="../tags/tag80.xml"/><Relationship Id="rId2" Type="http://schemas.openxmlformats.org/officeDocument/2006/relationships/slideLayout" Target="../slideLayouts/slideLayout13.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Ellipse 5 (Stroke)_#color-2050&amp;12748"/>
          <p:cNvSpPr/>
          <p:nvPr userDrawn="1">
            <p:custDataLst>
              <p:tags r:id="rId12"/>
            </p:custDataLst>
          </p:nvPr>
        </p:nvSpPr>
        <p:spPr>
          <a:xfrm>
            <a:off x="0" y="0"/>
            <a:ext cx="1746504" cy="1655064"/>
          </a:xfrm>
          <a:custGeom>
            <a:avLst/>
            <a:gdLst/>
            <a:ahLst/>
            <a:cxnLst/>
            <a:rect l="l" t="t" r="r" b="b"/>
            <a:pathLst>
              <a:path w="1746504" h="1655064">
                <a:moveTo>
                  <a:pt x="0" y="1133856"/>
                </a:moveTo>
                <a:cubicBezTo>
                  <a:pt x="384048" y="1051560"/>
                  <a:pt x="731520" y="841248"/>
                  <a:pt x="978408" y="502920"/>
                </a:cubicBezTo>
                <a:cubicBezTo>
                  <a:pt x="1088136" y="347472"/>
                  <a:pt x="1170432" y="173736"/>
                  <a:pt x="1216152" y="0"/>
                </a:cubicBezTo>
                <a:lnTo>
                  <a:pt x="1746504" y="0"/>
                </a:lnTo>
                <a:cubicBezTo>
                  <a:pt x="1682496" y="274320"/>
                  <a:pt x="1563624" y="548640"/>
                  <a:pt x="1389888" y="795528"/>
                </a:cubicBezTo>
                <a:cubicBezTo>
                  <a:pt x="1042416" y="1271016"/>
                  <a:pt x="539496" y="1563624"/>
                  <a:pt x="0" y="1655064"/>
                </a:cubicBezTo>
                <a:lnTo>
                  <a:pt x="0" y="1133856"/>
                </a:lnTo>
              </a:path>
            </a:pathLst>
          </a:custGeom>
          <a:solidFill>
            <a:schemeClr val="accent1">
              <a:alpha val="10000"/>
            </a:schemeClr>
          </a:solidFill>
        </p:spPr>
        <p:txBody>
          <a:bodyPr/>
          <a:lstStyle/>
          <a:p>
            <a:endParaRPr lang="zh-CN" altLang="en-US"/>
          </a:p>
        </p:txBody>
      </p:sp>
      <p:sp>
        <p:nvSpPr>
          <p:cNvPr id="8" name="Ellipse 3 (Stroke)_#color-2050&amp;12745"/>
          <p:cNvSpPr/>
          <p:nvPr userDrawn="1">
            <p:custDataLst>
              <p:tags r:id="rId13"/>
            </p:custDataLst>
          </p:nvPr>
        </p:nvSpPr>
        <p:spPr>
          <a:xfrm>
            <a:off x="11271250" y="5772785"/>
            <a:ext cx="918210" cy="1084580"/>
          </a:xfrm>
          <a:custGeom>
            <a:avLst/>
            <a:gdLst/>
            <a:ahLst/>
            <a:cxnLst/>
            <a:rect l="l" t="t" r="r" b="b"/>
            <a:pathLst>
              <a:path w="3236976" h="3822192">
                <a:moveTo>
                  <a:pt x="3236976" y="0"/>
                </a:moveTo>
                <a:cubicBezTo>
                  <a:pt x="1399032" y="301752"/>
                  <a:pt x="0" y="1901952"/>
                  <a:pt x="0" y="3822192"/>
                </a:cubicBezTo>
                <a:lnTo>
                  <a:pt x="512064" y="3822192"/>
                </a:lnTo>
                <a:cubicBezTo>
                  <a:pt x="512064" y="2176272"/>
                  <a:pt x="1682496" y="813816"/>
                  <a:pt x="3236976" y="512064"/>
                </a:cubicBezTo>
                <a:lnTo>
                  <a:pt x="3236976" y="0"/>
                </a:lnTo>
              </a:path>
            </a:pathLst>
          </a:custGeom>
          <a:solidFill>
            <a:schemeClr val="accent1">
              <a:alpha val="10000"/>
            </a:schemeClr>
          </a:solidFill>
        </p:spPr>
      </p:sp>
      <p:sp>
        <p:nvSpPr>
          <p:cNvPr id="10" name="Ellipse 4 (Stroke)_#color_$accent2_$accent2-2050&amp;12751"/>
          <p:cNvSpPr/>
          <p:nvPr userDrawn="1">
            <p:custDataLst>
              <p:tags r:id="rId14"/>
            </p:custDataLst>
          </p:nvPr>
        </p:nvSpPr>
        <p:spPr>
          <a:xfrm>
            <a:off x="11429365" y="5772785"/>
            <a:ext cx="760095" cy="607060"/>
          </a:xfrm>
          <a:custGeom>
            <a:avLst/>
            <a:gdLst/>
            <a:ahLst/>
            <a:cxnLst/>
            <a:rect l="l" t="t" r="r" b="b"/>
            <a:pathLst>
              <a:path w="2679192" h="2139696">
                <a:moveTo>
                  <a:pt x="2679192" y="0"/>
                </a:moveTo>
                <a:lnTo>
                  <a:pt x="2679192" y="512064"/>
                </a:lnTo>
                <a:cubicBezTo>
                  <a:pt x="1746504" y="694944"/>
                  <a:pt x="960120" y="1252728"/>
                  <a:pt x="466344" y="2020824"/>
                </a:cubicBezTo>
                <a:cubicBezTo>
                  <a:pt x="393192" y="2139696"/>
                  <a:pt x="237744" y="2176272"/>
                  <a:pt x="118872" y="2103120"/>
                </a:cubicBezTo>
                <a:cubicBezTo>
                  <a:pt x="0" y="2020824"/>
                  <a:pt x="-36576" y="1865376"/>
                  <a:pt x="36576" y="1746504"/>
                </a:cubicBezTo>
                <a:cubicBezTo>
                  <a:pt x="621792" y="832104"/>
                  <a:pt x="1572768" y="182880"/>
                  <a:pt x="2679192" y="0"/>
                </a:cubicBezTo>
              </a:path>
            </a:pathLst>
          </a:custGeom>
          <a:gradFill>
            <a:gsLst>
              <a:gs pos="0">
                <a:schemeClr val="accent2">
                  <a:alpha val="10000"/>
                </a:schemeClr>
              </a:gs>
              <a:gs pos="70313">
                <a:schemeClr val="accent2">
                  <a:alpha val="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5"/>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6"/>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7"/>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8"/>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1" name="KSO_TEMPLATE" hidden="1"/>
          <p:cNvSpPr/>
          <p:nvPr userDrawn="1">
            <p:custDataLst>
              <p:tags r:id="rId20"/>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image" Target="../media/image8.jpeg"/><Relationship Id="rId1" Type="http://schemas.openxmlformats.org/officeDocument/2006/relationships/tags" Target="../tags/tag150.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8.xml"/><Relationship Id="rId6" Type="http://schemas.openxmlformats.org/officeDocument/2006/relationships/tags" Target="../tags/tag158.xml"/><Relationship Id="rId5" Type="http://schemas.openxmlformats.org/officeDocument/2006/relationships/image" Target="../media/image9.GIF"/><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12.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image" Target="../media/image10.jpeg"/><Relationship Id="rId13" Type="http://schemas.openxmlformats.org/officeDocument/2006/relationships/notesSlide" Target="../notesSlides/notesSlide5.xml"/><Relationship Id="rId12" Type="http://schemas.openxmlformats.org/officeDocument/2006/relationships/slideLayout" Target="../slideLayouts/slideLayout18.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tags" Target="../tags/tag159.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image" Target="../media/image11.png"/><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0" Type="http://schemas.openxmlformats.org/officeDocument/2006/relationships/notesSlide" Target="../notesSlides/notesSlide6.xml"/><Relationship Id="rId1" Type="http://schemas.openxmlformats.org/officeDocument/2006/relationships/tags" Target="../tags/tag169.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8.xml"/><Relationship Id="rId3" Type="http://schemas.openxmlformats.org/officeDocument/2006/relationships/tags" Target="../tags/tag177.xml"/><Relationship Id="rId2" Type="http://schemas.openxmlformats.org/officeDocument/2006/relationships/image" Target="../media/image11.png"/><Relationship Id="rId1" Type="http://schemas.openxmlformats.org/officeDocument/2006/relationships/tags" Target="../tags/tag176.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8.xml"/><Relationship Id="rId4" Type="http://schemas.openxmlformats.org/officeDocument/2006/relationships/tags" Target="../tags/tag179.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17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s>
</file>

<file path=ppt/slides/_rels/slide17.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2" Type="http://schemas.openxmlformats.org/officeDocument/2006/relationships/notesSlide" Target="../notesSlides/notesSlide9.xml"/><Relationship Id="rId31" Type="http://schemas.openxmlformats.org/officeDocument/2006/relationships/slideLayout" Target="../slideLayouts/slideLayout18.xml"/><Relationship Id="rId30" Type="http://schemas.openxmlformats.org/officeDocument/2006/relationships/tags" Target="../tags/tag202.xml"/><Relationship Id="rId3" Type="http://schemas.openxmlformats.org/officeDocument/2006/relationships/tags" Target="../tags/tag185.xml"/><Relationship Id="rId29" Type="http://schemas.openxmlformats.org/officeDocument/2006/relationships/image" Target="../media/image23.svg"/><Relationship Id="rId28" Type="http://schemas.openxmlformats.org/officeDocument/2006/relationships/image" Target="../media/image22.png"/><Relationship Id="rId27" Type="http://schemas.openxmlformats.org/officeDocument/2006/relationships/tags" Target="../tags/tag201.xml"/><Relationship Id="rId26" Type="http://schemas.openxmlformats.org/officeDocument/2006/relationships/image" Target="../media/image21.svg"/><Relationship Id="rId25" Type="http://schemas.openxmlformats.org/officeDocument/2006/relationships/image" Target="../media/image20.png"/><Relationship Id="rId24" Type="http://schemas.openxmlformats.org/officeDocument/2006/relationships/tags" Target="../tags/tag200.xml"/><Relationship Id="rId23" Type="http://schemas.openxmlformats.org/officeDocument/2006/relationships/image" Target="../media/image19.svg"/><Relationship Id="rId22" Type="http://schemas.openxmlformats.org/officeDocument/2006/relationships/image" Target="../media/image18.png"/><Relationship Id="rId21" Type="http://schemas.openxmlformats.org/officeDocument/2006/relationships/tags" Target="../tags/tag199.xml"/><Relationship Id="rId20" Type="http://schemas.openxmlformats.org/officeDocument/2006/relationships/image" Target="../media/image17.svg"/><Relationship Id="rId2" Type="http://schemas.openxmlformats.org/officeDocument/2006/relationships/tags" Target="../tags/tag184.xml"/><Relationship Id="rId19" Type="http://schemas.openxmlformats.org/officeDocument/2006/relationships/image" Target="../media/image16.png"/><Relationship Id="rId18" Type="http://schemas.openxmlformats.org/officeDocument/2006/relationships/tags" Target="../tags/tag198.xml"/><Relationship Id="rId17" Type="http://schemas.openxmlformats.org/officeDocument/2006/relationships/image" Target="../media/image15.svg"/><Relationship Id="rId16" Type="http://schemas.openxmlformats.org/officeDocument/2006/relationships/image" Target="../media/image14.png"/><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tags" Target="../tags/tag18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8.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8.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10.xml"/><Relationship Id="rId1" Type="http://schemas.openxmlformats.org/officeDocument/2006/relationships/tags" Target="../tags/tag209.xml"/></Relationships>
</file>

<file path=ppt/slides/_rels/slide3.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4" Type="http://schemas.openxmlformats.org/officeDocument/2006/relationships/slideLayout" Target="../slideLayouts/slideLayout18.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4.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2" Type="http://schemas.openxmlformats.org/officeDocument/2006/relationships/notesSlide" Target="../notesSlides/notesSlide1.xml"/><Relationship Id="rId21" Type="http://schemas.openxmlformats.org/officeDocument/2006/relationships/slideLayout" Target="../slideLayouts/slideLayout18.xml"/><Relationship Id="rId20" Type="http://schemas.openxmlformats.org/officeDocument/2006/relationships/tags" Target="../tags/tag116.xml"/><Relationship Id="rId2" Type="http://schemas.openxmlformats.org/officeDocument/2006/relationships/tags" Target="../tags/tag102.xml"/><Relationship Id="rId19" Type="http://schemas.openxmlformats.org/officeDocument/2006/relationships/image" Target="../media/image4.svg"/><Relationship Id="rId18" Type="http://schemas.openxmlformats.org/officeDocument/2006/relationships/image" Target="../media/image3.png"/><Relationship Id="rId17" Type="http://schemas.openxmlformats.org/officeDocument/2006/relationships/tags" Target="../tags/tag115.xml"/><Relationship Id="rId16" Type="http://schemas.openxmlformats.org/officeDocument/2006/relationships/image" Target="../media/image2.svg"/><Relationship Id="rId15" Type="http://schemas.openxmlformats.org/officeDocument/2006/relationships/image" Target="../media/image1.png"/><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6.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5" Type="http://schemas.openxmlformats.org/officeDocument/2006/relationships/slideLayout" Target="../slideLayouts/slideLayout18.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tags" Target="../tags/tag120.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5.jpeg"/><Relationship Id="rId2" Type="http://schemas.openxmlformats.org/officeDocument/2006/relationships/tags" Target="../tags/tag135.xml"/><Relationship Id="rId1" Type="http://schemas.openxmlformats.org/officeDocument/2006/relationships/tags" Target="../tags/tag134.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8.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image" Target="../media/image6.GIF"/><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8.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image" Target="../media/image7.GIF"/><Relationship Id="rId2" Type="http://schemas.openxmlformats.org/officeDocument/2006/relationships/tags" Target="../tags/tag146.xml"/><Relationship Id="rId1" Type="http://schemas.openxmlformats.org/officeDocument/2006/relationships/tags" Target="../tags/tag1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p:cNvSpPr>
            <a:spLocks noGrp="1"/>
          </p:cNvSpPr>
          <p:nvPr>
            <p:ph type="ctrTitle"/>
            <p:custDataLst>
              <p:tags r:id="rId1"/>
            </p:custDataLst>
          </p:nvPr>
        </p:nvSpPr>
        <p:spPr/>
        <p:txBody>
          <a:bodyPr/>
          <a:p>
            <a:pPr marL="0" indent="0" algn="l">
              <a:lnSpc>
                <a:spcPct val="100000"/>
              </a:lnSpc>
              <a:spcBef>
                <a:spcPts val="0"/>
              </a:spcBef>
              <a:spcAft>
                <a:spcPts val="0"/>
              </a:spcAft>
              <a:buSzPct val="100000"/>
            </a:pPr>
            <a:r>
              <a:rPr lang="zh-CN" altLang="en-US" sz="5400"/>
              <a:t>OpenHomeLand复赛</a:t>
            </a:r>
            <a:r>
              <a:rPr lang="zh-CN" altLang="en-US" sz="5400"/>
              <a:t>展示</a:t>
            </a:r>
            <a:endParaRPr lang="zh-CN" altLang="en-US" sz="5400"/>
          </a:p>
        </p:txBody>
      </p:sp>
      <p:sp>
        <p:nvSpPr>
          <p:cNvPr id="10" name="署名"/>
          <p:cNvSpPr>
            <a:spLocks noGrp="1"/>
          </p:cNvSpPr>
          <p:nvPr>
            <p:ph type="body" sz="quarter" idx="17"/>
            <p:custDataLst>
              <p:tags r:id="rId2"/>
            </p:custDataLst>
          </p:nvPr>
        </p:nvSpPr>
        <p:spPr/>
        <p:txBody>
          <a:bodyPr/>
          <a:p>
            <a:r>
              <a:rPr lang="zh-CN" altLang="en-US"/>
              <a:t>队名：</a:t>
            </a:r>
            <a:r>
              <a:rPr lang="zh-CN" altLang="en-US"/>
              <a:t>伊萨卡</a:t>
            </a:r>
            <a:endParaRPr lang="zh-CN" altLang="en-US"/>
          </a:p>
        </p:txBody>
      </p:sp>
      <p:sp>
        <p:nvSpPr>
          <p:cNvPr id="8" name="署名"/>
          <p:cNvSpPr>
            <a:spLocks noGrp="1"/>
          </p:cNvSpPr>
          <p:nvPr>
            <p:custDataLst>
              <p:tags r:id="rId3"/>
            </p:custDataLst>
          </p:nvPr>
        </p:nvSpPr>
        <p:spPr>
          <a:xfrm>
            <a:off x="838200" y="5177155"/>
            <a:ext cx="2654935" cy="606425"/>
          </a:xfrm>
          <a:prstGeom prst="roundRect">
            <a:avLst>
              <a:gd name="adj" fmla="val 50000"/>
            </a:avLst>
          </a:prstGeom>
          <a:solidFill>
            <a:schemeClr val="accent1"/>
          </a:solidFill>
        </p:spPr>
        <p:txBody>
          <a:bodyPr vert="horz" wrap="square" lIns="0" tIns="0" rIns="0" bIns="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2400" kern="1200">
                <a:solidFill>
                  <a:srgbClr val="FFFFFF"/>
                </a:solidFill>
                <a:latin typeface="+mn-ea"/>
                <a:ea typeface="+mn-ea"/>
                <a:cs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队长：</a:t>
            </a:r>
            <a:r>
              <a:rPr lang="zh-CN" altLang="en-US"/>
              <a:t>史雪涛</a:t>
            </a:r>
            <a:endParaRPr lang="zh-CN" altLang="en-US"/>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9222" r="28106"/>
          <a:stretch>
            <a:fillRect/>
          </a:stretch>
        </p:blipFill>
        <p:spPr>
          <a:xfrm>
            <a:off x="635" y="-6985"/>
            <a:ext cx="6448686" cy="6858000"/>
          </a:xfrm>
          <a:custGeom>
            <a:avLst/>
            <a:gdLst>
              <a:gd name="connsiteX0" fmla="*/ 2202905 w 6448686"/>
              <a:gd name="connsiteY0" fmla="*/ 4824730 h 6858000"/>
              <a:gd name="connsiteX1" fmla="*/ 4035589 w 6448686"/>
              <a:gd name="connsiteY1" fmla="*/ 6657340 h 6858000"/>
              <a:gd name="connsiteX2" fmla="*/ 3834305 w 6448686"/>
              <a:gd name="connsiteY2" fmla="*/ 6858000 h 6858000"/>
              <a:gd name="connsiteX3" fmla="*/ 570253 w 6448686"/>
              <a:gd name="connsiteY3" fmla="*/ 6858000 h 6858000"/>
              <a:gd name="connsiteX4" fmla="*/ 369585 w 6448686"/>
              <a:gd name="connsiteY4" fmla="*/ 6657340 h 6858000"/>
              <a:gd name="connsiteX5" fmla="*/ 189238 w 6448686"/>
              <a:gd name="connsiteY5" fmla="*/ 2811145 h 6858000"/>
              <a:gd name="connsiteX6" fmla="*/ 2021922 w 6448686"/>
              <a:gd name="connsiteY6" fmla="*/ 4643755 h 6858000"/>
              <a:gd name="connsiteX7" fmla="*/ 188603 w 6448686"/>
              <a:gd name="connsiteY7" fmla="*/ 6476365 h 6858000"/>
              <a:gd name="connsiteX8" fmla="*/ 0 w 6448686"/>
              <a:gd name="connsiteY8" fmla="*/ 6287770 h 6858000"/>
              <a:gd name="connsiteX9" fmla="*/ 0 w 6448686"/>
              <a:gd name="connsiteY9" fmla="*/ 3000375 h 6858000"/>
              <a:gd name="connsiteX10" fmla="*/ 3163063 w 6448686"/>
              <a:gd name="connsiteY10" fmla="*/ 1806575 h 6858000"/>
              <a:gd name="connsiteX11" fmla="*/ 4995747 w 6448686"/>
              <a:gd name="connsiteY11" fmla="*/ 3639185 h 6858000"/>
              <a:gd name="connsiteX12" fmla="*/ 3162428 w 6448686"/>
              <a:gd name="connsiteY12" fmla="*/ 5471795 h 6858000"/>
              <a:gd name="connsiteX13" fmla="*/ 1329744 w 6448686"/>
              <a:gd name="connsiteY13" fmla="*/ 3639185 h 6858000"/>
              <a:gd name="connsiteX14" fmla="*/ 3897153 w 6448686"/>
              <a:gd name="connsiteY14" fmla="*/ 0 h 6858000"/>
              <a:gd name="connsiteX15" fmla="*/ 5334851 w 6448686"/>
              <a:gd name="connsiteY15" fmla="*/ 0 h 6858000"/>
              <a:gd name="connsiteX16" fmla="*/ 6448686 w 6448686"/>
              <a:gd name="connsiteY16" fmla="*/ 1113790 h 6858000"/>
              <a:gd name="connsiteX17" fmla="*/ 4616002 w 6448686"/>
              <a:gd name="connsiteY17" fmla="*/ 2946400 h 6858000"/>
              <a:gd name="connsiteX18" fmla="*/ 2783318 w 6448686"/>
              <a:gd name="connsiteY18" fmla="*/ 1113790 h 6858000"/>
              <a:gd name="connsiteX19" fmla="*/ 1668848 w 6448686"/>
              <a:gd name="connsiteY19" fmla="*/ 0 h 6858000"/>
              <a:gd name="connsiteX20" fmla="*/ 3495182 w 6448686"/>
              <a:gd name="connsiteY20" fmla="*/ 0 h 6858000"/>
              <a:gd name="connsiteX21" fmla="*/ 2582015 w 6448686"/>
              <a:gd name="connsiteY21" fmla="*/ 913130 h 6858000"/>
              <a:gd name="connsiteX22" fmla="*/ 942378 w 6448686"/>
              <a:gd name="connsiteY22" fmla="*/ 0 h 6858000"/>
              <a:gd name="connsiteX23" fmla="*/ 1356415 w 6448686"/>
              <a:gd name="connsiteY23" fmla="*/ 0 h 6858000"/>
              <a:gd name="connsiteX24" fmla="*/ 2982081 w 6448686"/>
              <a:gd name="connsiteY24" fmla="*/ 1625600 h 6858000"/>
              <a:gd name="connsiteX25" fmla="*/ 1148762 w 6448686"/>
              <a:gd name="connsiteY25" fmla="*/ 3458210 h 6858000"/>
              <a:gd name="connsiteX26" fmla="*/ 0 w 6448686"/>
              <a:gd name="connsiteY26" fmla="*/ 2309495 h 6858000"/>
              <a:gd name="connsiteX27" fmla="*/ 0 w 6448686"/>
              <a:gd name="connsiteY27" fmla="*/ 942340 h 6858000"/>
              <a:gd name="connsiteX28" fmla="*/ 0 w 6448686"/>
              <a:gd name="connsiteY28" fmla="*/ 0 h 6858000"/>
              <a:gd name="connsiteX29" fmla="*/ 578509 w 6448686"/>
              <a:gd name="connsiteY29" fmla="*/ 0 h 6858000"/>
              <a:gd name="connsiteX30" fmla="*/ 0 w 6448686"/>
              <a:gd name="connsiteY30" fmla="*/ 5784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48686" h="6858000">
                <a:moveTo>
                  <a:pt x="2202905" y="4824730"/>
                </a:moveTo>
                <a:lnTo>
                  <a:pt x="4035589" y="6657340"/>
                </a:lnTo>
                <a:lnTo>
                  <a:pt x="3834305" y="6858000"/>
                </a:lnTo>
                <a:lnTo>
                  <a:pt x="570253" y="6858000"/>
                </a:lnTo>
                <a:lnTo>
                  <a:pt x="369585" y="6657340"/>
                </a:lnTo>
                <a:close/>
                <a:moveTo>
                  <a:pt x="189238" y="2811145"/>
                </a:moveTo>
                <a:lnTo>
                  <a:pt x="2021922" y="4643755"/>
                </a:lnTo>
                <a:lnTo>
                  <a:pt x="188603" y="6476365"/>
                </a:lnTo>
                <a:lnTo>
                  <a:pt x="0" y="6287770"/>
                </a:lnTo>
                <a:lnTo>
                  <a:pt x="0" y="3000375"/>
                </a:lnTo>
                <a:close/>
                <a:moveTo>
                  <a:pt x="3163063" y="1806575"/>
                </a:moveTo>
                <a:lnTo>
                  <a:pt x="4995747" y="3639185"/>
                </a:lnTo>
                <a:lnTo>
                  <a:pt x="3162428" y="5471795"/>
                </a:lnTo>
                <a:lnTo>
                  <a:pt x="1329744" y="3639185"/>
                </a:lnTo>
                <a:close/>
                <a:moveTo>
                  <a:pt x="3897153" y="0"/>
                </a:moveTo>
                <a:lnTo>
                  <a:pt x="5334851" y="0"/>
                </a:lnTo>
                <a:lnTo>
                  <a:pt x="6448686" y="1113790"/>
                </a:lnTo>
                <a:lnTo>
                  <a:pt x="4616002" y="2946400"/>
                </a:lnTo>
                <a:lnTo>
                  <a:pt x="2783318" y="1113790"/>
                </a:lnTo>
                <a:close/>
                <a:moveTo>
                  <a:pt x="1668848" y="0"/>
                </a:moveTo>
                <a:lnTo>
                  <a:pt x="3495182" y="0"/>
                </a:lnTo>
                <a:lnTo>
                  <a:pt x="2582015" y="913130"/>
                </a:lnTo>
                <a:close/>
                <a:moveTo>
                  <a:pt x="942378" y="0"/>
                </a:moveTo>
                <a:lnTo>
                  <a:pt x="1356415" y="0"/>
                </a:lnTo>
                <a:lnTo>
                  <a:pt x="2982081" y="1625600"/>
                </a:lnTo>
                <a:lnTo>
                  <a:pt x="1148762" y="3458210"/>
                </a:lnTo>
                <a:lnTo>
                  <a:pt x="0" y="2309495"/>
                </a:lnTo>
                <a:lnTo>
                  <a:pt x="0" y="942340"/>
                </a:lnTo>
                <a:close/>
                <a:moveTo>
                  <a:pt x="0" y="0"/>
                </a:moveTo>
                <a:lnTo>
                  <a:pt x="578509" y="0"/>
                </a:lnTo>
                <a:lnTo>
                  <a:pt x="0" y="578485"/>
                </a:lnTo>
                <a:close/>
              </a:path>
            </a:pathLst>
          </a:custGeom>
          <a:solidFill>
            <a:schemeClr val="accent1"/>
          </a:solidFill>
          <a:ln w="9525" cap="flat" cmpd="sng" algn="ctr">
            <a:solidFill>
              <a:schemeClr val="dk1">
                <a:lumMod val="40000"/>
                <a:lumOff val="60000"/>
                <a:alpha val="50000"/>
              </a:schemeClr>
            </a:solidFill>
            <a:prstDash val="solid"/>
            <a:round/>
            <a:headEnd type="none" w="med" len="med"/>
            <a:tailEnd type="none" w="med" len="med"/>
          </a:ln>
        </p:spPr>
      </p:pic>
      <p:sp>
        <p:nvSpPr>
          <p:cNvPr id="17" name="标题 16"/>
          <p:cNvSpPr>
            <a:spLocks noGrp="1"/>
          </p:cNvSpPr>
          <p:nvPr>
            <p:ph type="title"/>
            <p:custDataLst>
              <p:tags r:id="rId3"/>
            </p:custDataLst>
          </p:nvPr>
        </p:nvSpPr>
        <p:spPr>
          <a:xfrm>
            <a:off x="6410960" y="1254125"/>
            <a:ext cx="4733290" cy="720090"/>
          </a:xfrm>
        </p:spPr>
        <p:txBody>
          <a:bodyPr/>
          <a:lstStyle/>
          <a:p>
            <a:r>
              <a:rPr lang="zh-CN" altLang="en-US" sz="3600"/>
              <a:t>详细项目视角（</a:t>
            </a:r>
            <a:r>
              <a:rPr lang="zh-CN" altLang="en-US" sz="3600"/>
              <a:t>一）</a:t>
            </a:r>
            <a:endParaRPr lang="zh-CN" altLang="en-US" sz="3600"/>
          </a:p>
        </p:txBody>
      </p:sp>
      <p:sp>
        <p:nvSpPr>
          <p:cNvPr id="6" name="矩形 5"/>
          <p:cNvSpPr/>
          <p:nvPr>
            <p:custDataLst>
              <p:tags r:id="rId4"/>
            </p:custDataLst>
          </p:nvPr>
        </p:nvSpPr>
        <p:spPr>
          <a:xfrm>
            <a:off x="6396355" y="2216150"/>
            <a:ext cx="5144770" cy="3345180"/>
          </a:xfrm>
          <a:prstGeom prst="rect">
            <a:avLst/>
          </a:prstGeom>
          <a:noFill/>
        </p:spPr>
        <p:txBody>
          <a:bodyPr wrap="square" lIns="0" tIns="0" rIns="0" bIns="0" rtlCol="0" anchor="t" anchorCtr="0">
            <a:noAutofit/>
          </a:bodyPr>
          <a:lstStyle/>
          <a:p>
            <a:pPr indent="0" fontAlgn="auto">
              <a:lnSpc>
                <a:spcPct val="150000"/>
              </a:lnSpc>
            </a:pPr>
            <a:r>
              <a:rPr lang="zh-CN" altLang="en-US" sz="1600" kern="0" dirty="0">
                <a:ln>
                  <a:noFill/>
                  <a:prstDash val="sysDot"/>
                </a:ln>
                <a:solidFill>
                  <a:schemeClr val="tx1">
                    <a:lumMod val="85000"/>
                    <a:lumOff val="15000"/>
                  </a:schemeClr>
                </a:solidFill>
                <a:uFillTx/>
                <a:latin typeface="+mn-ea"/>
                <a:sym typeface="+mn-ea"/>
              </a:rPr>
              <a:t>对于全局视角当中的项目节点，我们可以选择点击并且进入项目的详细视角。经过一段时间的过场效果，我们就可以将自己的视角拉近，更仔细的观察代表某个项目的星球。在这个详细星球上，我们利用了基于Open Digger挖掘出的项目的最近一段时间的OpenRank值、项目的活跃度、项目参与开发者的平均活跃度共同参与。通过随机地形生成技术，以及基于不同地形梯度的地形着色等技术，让代表项目详细信息的星球，进行随机化生成。也因此，不同活跃度，不同OpenRank值以及不同开发者参与度的项目的星球地形、颜色等，都会呈现出不同的视觉效果。这个视觉效果，是根据OpenDigger挖掘出的指标随机生成和调整的。</a:t>
            </a:r>
            <a:endParaRPr lang="zh-CN" altLang="en-US" sz="1600" kern="0" dirty="0">
              <a:ln>
                <a:noFill/>
                <a:prstDash val="sysDot"/>
              </a:ln>
              <a:solidFill>
                <a:schemeClr val="tx1">
                  <a:lumMod val="85000"/>
                  <a:lumOff val="15000"/>
                </a:schemeClr>
              </a:solidFill>
              <a:uFillTx/>
              <a:latin typeface="+mn-ea"/>
              <a:sym typeface="+mn-ea"/>
            </a:endParaRPr>
          </a:p>
        </p:txBody>
      </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sp>
        <p:nvSpPr>
          <p:cNvPr id="16" name="矩形 15"/>
          <p:cNvSpPr/>
          <p:nvPr>
            <p:custDataLst>
              <p:tags r:id="rId2"/>
            </p:custDataLst>
          </p:nvPr>
        </p:nvSpPr>
        <p:spPr>
          <a:xfrm>
            <a:off x="1388745" y="5126355"/>
            <a:ext cx="3662680" cy="665480"/>
          </a:xfrm>
          <a:prstGeom prst="rect">
            <a:avLst/>
          </a:prstGeom>
        </p:spPr>
        <p:txBody>
          <a:bodyPr wrap="square" lIns="0" tIns="0" rIns="0" bIns="0">
            <a:noAutofit/>
          </a:bodyPr>
          <a:p>
            <a:pPr algn="ctr">
              <a:lnSpc>
                <a:spcPct val="15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（本图片为动图，需要在</a:t>
            </a:r>
            <a:r>
              <a:rPr lang="en-US" altLang="zh-CN" sz="1200" dirty="0">
                <a:ln>
                  <a:noFill/>
                  <a:prstDash val="sysDot"/>
                </a:ln>
                <a:solidFill>
                  <a:schemeClr val="tx1">
                    <a:lumMod val="85000"/>
                    <a:lumOff val="15000"/>
                  </a:schemeClr>
                </a:solidFill>
                <a:latin typeface="+mn-ea"/>
                <a:cs typeface="+mn-ea"/>
              </a:rPr>
              <a:t>PPT</a:t>
            </a:r>
            <a:r>
              <a:rPr lang="zh-CN" altLang="en-US" sz="1200" dirty="0">
                <a:ln>
                  <a:noFill/>
                  <a:prstDash val="sysDot"/>
                </a:ln>
                <a:solidFill>
                  <a:schemeClr val="tx1">
                    <a:lumMod val="85000"/>
                    <a:lumOff val="15000"/>
                  </a:schemeClr>
                </a:solidFill>
                <a:latin typeface="+mn-ea"/>
                <a:cs typeface="+mn-ea"/>
              </a:rPr>
              <a:t>播放视图下</a:t>
            </a:r>
            <a:r>
              <a:rPr lang="zh-CN" altLang="en-US" sz="1200" dirty="0">
                <a:ln>
                  <a:noFill/>
                  <a:prstDash val="sysDot"/>
                </a:ln>
                <a:solidFill>
                  <a:schemeClr val="tx1">
                    <a:lumMod val="85000"/>
                    <a:lumOff val="15000"/>
                  </a:schemeClr>
                </a:solidFill>
                <a:latin typeface="+mn-ea"/>
                <a:cs typeface="+mn-ea"/>
              </a:rPr>
              <a:t>观看）</a:t>
            </a:r>
            <a:endParaRPr lang="zh-CN" altLang="en-US" sz="1200" dirty="0">
              <a:ln>
                <a:noFill/>
                <a:prstDash val="sysDot"/>
              </a:ln>
              <a:solidFill>
                <a:schemeClr val="tx1">
                  <a:lumMod val="85000"/>
                  <a:lumOff val="15000"/>
                </a:schemeClr>
              </a:solidFill>
              <a:latin typeface="+mn-ea"/>
              <a:cs typeface="+mn-ea"/>
            </a:endParaRPr>
          </a:p>
        </p:txBody>
      </p:sp>
      <p:sp>
        <p:nvSpPr>
          <p:cNvPr id="4" name="矩形 3"/>
          <p:cNvSpPr/>
          <p:nvPr>
            <p:custDataLst>
              <p:tags r:id="rId3"/>
            </p:custDataLst>
          </p:nvPr>
        </p:nvSpPr>
        <p:spPr>
          <a:xfrm>
            <a:off x="7249795" y="2516505"/>
            <a:ext cx="3662680" cy="2335530"/>
          </a:xfrm>
          <a:prstGeom prst="rect">
            <a:avLst/>
          </a:prstGeom>
        </p:spPr>
        <p:txBody>
          <a:bodyPr wrap="square" lIns="0" tIns="0" rIns="0" bIns="0">
            <a:noAutofit/>
          </a:bodyPr>
          <a:p>
            <a:pPr indent="457200" algn="l">
              <a:lnSpc>
                <a:spcPct val="150000"/>
              </a:lnSpc>
              <a:spcBef>
                <a:spcPct val="0"/>
              </a:spcBef>
              <a:spcAft>
                <a:spcPct val="0"/>
              </a:spcAft>
            </a:pPr>
            <a:r>
              <a:rPr lang="zh-CN" altLang="en-US" kern="0" dirty="0">
                <a:ln>
                  <a:noFill/>
                  <a:prstDash val="sysDot"/>
                </a:ln>
                <a:solidFill>
                  <a:schemeClr val="tx1">
                    <a:lumMod val="85000"/>
                    <a:lumOff val="15000"/>
                  </a:schemeClr>
                </a:solidFill>
                <a:latin typeface="+mn-ea"/>
                <a:cs typeface="+mn-ea"/>
                <a:sym typeface="+mn-ea"/>
              </a:rPr>
              <a:t>在OpenHomeLand的全局视角下，可以进入详细视图。</a:t>
            </a:r>
            <a:endParaRPr lang="zh-CN" altLang="en-US" kern="0" dirty="0">
              <a:ln>
                <a:noFill/>
                <a:prstDash val="sysDot"/>
              </a:ln>
              <a:solidFill>
                <a:schemeClr val="tx1">
                  <a:lumMod val="85000"/>
                  <a:lumOff val="15000"/>
                </a:schemeClr>
              </a:solidFill>
              <a:latin typeface="+mn-ea"/>
              <a:cs typeface="+mn-ea"/>
              <a:sym typeface="+mn-ea"/>
            </a:endParaRPr>
          </a:p>
          <a:p>
            <a:pPr indent="457200" algn="l">
              <a:lnSpc>
                <a:spcPct val="150000"/>
              </a:lnSpc>
              <a:spcBef>
                <a:spcPct val="0"/>
              </a:spcBef>
              <a:spcAft>
                <a:spcPct val="0"/>
              </a:spcAft>
            </a:pPr>
            <a:endParaRPr lang="zh-CN" altLang="en-US" kern="0" dirty="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endParaRPr lang="zh-CN" altLang="en-US" dirty="0">
              <a:ln>
                <a:noFill/>
                <a:prstDash val="sysDot"/>
              </a:ln>
              <a:solidFill>
                <a:schemeClr val="tx1">
                  <a:lumMod val="85000"/>
                  <a:lumOff val="15000"/>
                </a:schemeClr>
              </a:solidFill>
              <a:latin typeface="+mn-ea"/>
              <a:cs typeface="+mn-ea"/>
            </a:endParaRPr>
          </a:p>
        </p:txBody>
      </p:sp>
      <p:sp>
        <p:nvSpPr>
          <p:cNvPr id="5" name="矩形 4"/>
          <p:cNvSpPr/>
          <p:nvPr>
            <p:custDataLst>
              <p:tags r:id="rId4"/>
            </p:custDataLst>
          </p:nvPr>
        </p:nvSpPr>
        <p:spPr>
          <a:xfrm>
            <a:off x="7691120" y="1892300"/>
            <a:ext cx="2780030" cy="442595"/>
          </a:xfrm>
          <a:prstGeom prst="rect">
            <a:avLst/>
          </a:prstGeom>
          <a:noFill/>
        </p:spPr>
        <p:txBody>
          <a:bodyPr wrap="square" lIns="0" tIns="0" rIns="0" bIns="0" rtlCol="0" anchor="b" anchorCtr="0">
            <a:noAutofit/>
          </a:bodyPr>
          <a:p>
            <a:pPr algn="ctr">
              <a:spcBef>
                <a:spcPct val="0"/>
              </a:spcBef>
              <a:spcAft>
                <a:spcPct val="0"/>
              </a:spcAft>
            </a:pPr>
            <a:r>
              <a:rPr lang="zh-CN" altLang="en-US" sz="2400" b="1" kern="0">
                <a:solidFill>
                  <a:schemeClr val="accent1"/>
                </a:solidFill>
                <a:latin typeface="+mn-ea"/>
                <a:cs typeface="+mn-ea"/>
              </a:rPr>
              <a:t>详细星球</a:t>
            </a:r>
            <a:r>
              <a:rPr lang="zh-CN" altLang="en-US" sz="2400" b="1" kern="0">
                <a:solidFill>
                  <a:schemeClr val="accent1"/>
                </a:solidFill>
                <a:latin typeface="+mn-ea"/>
                <a:cs typeface="+mn-ea"/>
              </a:rPr>
              <a:t>视图</a:t>
            </a:r>
            <a:endParaRPr lang="zh-CN" altLang="en-US" sz="2400" b="1" kern="0">
              <a:solidFill>
                <a:schemeClr val="accent1"/>
              </a:solidFill>
              <a:latin typeface="+mn-ea"/>
              <a:cs typeface="+mn-ea"/>
            </a:endParaRPr>
          </a:p>
        </p:txBody>
      </p:sp>
      <p:pic>
        <p:nvPicPr>
          <p:cNvPr id="6" name="图片 5" descr="3"/>
          <p:cNvPicPr>
            <a:picLocks noChangeAspect="1"/>
          </p:cNvPicPr>
          <p:nvPr/>
        </p:nvPicPr>
        <p:blipFill>
          <a:blip r:embed="rId5"/>
          <a:stretch>
            <a:fillRect/>
          </a:stretch>
        </p:blipFill>
        <p:spPr>
          <a:xfrm>
            <a:off x="633095" y="1540510"/>
            <a:ext cx="5774690" cy="3248025"/>
          </a:xfrm>
          <a:prstGeom prst="rect">
            <a:avLst/>
          </a:prstGeom>
        </p:spPr>
      </p:pic>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自然, 水, 大, 游戏机&#10;&#10;描述已自动生成"/>
          <p:cNvPicPr>
            <a:picLocks noChangeAspect="1"/>
          </p:cNvPicPr>
          <p:nvPr>
            <p:custDataLst>
              <p:tags r:id="rId1"/>
            </p:custDataLst>
          </p:nvPr>
        </p:nvPicPr>
        <p:blipFill rotWithShape="1">
          <a:blip r:embed="rId2"/>
          <a:srcRect t="5038" b="10561"/>
          <a:stretch>
            <a:fillRect/>
          </a:stretch>
        </p:blipFill>
        <p:spPr>
          <a:xfrm>
            <a:off x="0" y="0"/>
            <a:ext cx="12192000" cy="68580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4" name="任意多边形: 形状 3"/>
          <p:cNvSpPr/>
          <p:nvPr>
            <p:custDataLst>
              <p:tags r:id="rId3"/>
            </p:custDataLst>
          </p:nvPr>
        </p:nvSpPr>
        <p:spPr>
          <a:xfrm>
            <a:off x="0" y="607060"/>
            <a:ext cx="10895330" cy="5643880"/>
          </a:xfrm>
          <a:custGeom>
            <a:avLst/>
            <a:gdLst>
              <a:gd name="connsiteX0" fmla="*/ 5268375 w 10663767"/>
              <a:gd name="connsiteY0" fmla="*/ 423545 h 5643880"/>
              <a:gd name="connsiteX1" fmla="*/ 5268375 w 10663767"/>
              <a:gd name="connsiteY1" fmla="*/ 5220335 h 5643880"/>
              <a:gd name="connsiteX2" fmla="*/ 10065165 w 10663767"/>
              <a:gd name="connsiteY2" fmla="*/ 5220335 h 5643880"/>
              <a:gd name="connsiteX3" fmla="*/ 10065165 w 10663767"/>
              <a:gd name="connsiteY3" fmla="*/ 423545 h 5643880"/>
              <a:gd name="connsiteX4" fmla="*/ 905880 w 10663767"/>
              <a:gd name="connsiteY4" fmla="*/ 0 h 5643880"/>
              <a:gd name="connsiteX5" fmla="*/ 10663767 w 10663767"/>
              <a:gd name="connsiteY5" fmla="*/ 0 h 5643880"/>
              <a:gd name="connsiteX6" fmla="*/ 10663767 w 10663767"/>
              <a:gd name="connsiteY6" fmla="*/ 5643880 h 5643880"/>
              <a:gd name="connsiteX7" fmla="*/ 905880 w 10663767"/>
              <a:gd name="connsiteY7" fmla="*/ 5643880 h 5643880"/>
              <a:gd name="connsiteX8" fmla="*/ 0 w 10663767"/>
              <a:gd name="connsiteY8" fmla="*/ 0 h 5643880"/>
              <a:gd name="connsiteX9" fmla="*/ 767080 w 10663767"/>
              <a:gd name="connsiteY9" fmla="*/ 0 h 5643880"/>
              <a:gd name="connsiteX10" fmla="*/ 767080 w 10663767"/>
              <a:gd name="connsiteY10" fmla="*/ 5643880 h 5643880"/>
              <a:gd name="connsiteX11" fmla="*/ 0 w 10663767"/>
              <a:gd name="connsiteY11" fmla="*/ 5643880 h 56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93" h="8888">
                <a:moveTo>
                  <a:pt x="9065" y="667"/>
                </a:moveTo>
                <a:lnTo>
                  <a:pt x="9065" y="8221"/>
                </a:lnTo>
                <a:lnTo>
                  <a:pt x="15851" y="8221"/>
                </a:lnTo>
                <a:lnTo>
                  <a:pt x="15851" y="667"/>
                </a:lnTo>
                <a:lnTo>
                  <a:pt x="9065" y="667"/>
                </a:lnTo>
                <a:close/>
                <a:moveTo>
                  <a:pt x="1427" y="0"/>
                </a:moveTo>
                <a:lnTo>
                  <a:pt x="16793" y="0"/>
                </a:lnTo>
                <a:lnTo>
                  <a:pt x="16793" y="8888"/>
                </a:lnTo>
                <a:lnTo>
                  <a:pt x="1427" y="8888"/>
                </a:lnTo>
                <a:lnTo>
                  <a:pt x="1427" y="0"/>
                </a:lnTo>
                <a:close/>
                <a:moveTo>
                  <a:pt x="0" y="0"/>
                </a:moveTo>
                <a:lnTo>
                  <a:pt x="1208" y="0"/>
                </a:lnTo>
                <a:lnTo>
                  <a:pt x="1208" y="8888"/>
                </a:lnTo>
                <a:lnTo>
                  <a:pt x="0" y="8888"/>
                </a:lnTo>
                <a:lnTo>
                  <a:pt x="0" y="0"/>
                </a:lnTo>
                <a:close/>
              </a:path>
            </a:pathLst>
          </a:custGeom>
          <a:solidFill>
            <a:schemeClr val="bg1"/>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wrap="square" rtlCol="0" anchor="ctr">
            <a:noAutofit/>
          </a:bodyPr>
          <a:lstStyle/>
          <a:p>
            <a:pPr algn="ctr"/>
            <a:endParaRPr lang="zh-CN" altLang="en-US">
              <a:latin typeface="微软雅黑" panose="020B0503020204020204" charset="-122"/>
              <a:ea typeface="微软雅黑" panose="020B0503020204020204" charset="-122"/>
            </a:endParaRPr>
          </a:p>
        </p:txBody>
      </p:sp>
      <p:sp>
        <p:nvSpPr>
          <p:cNvPr id="8" name="椭圆 7"/>
          <p:cNvSpPr/>
          <p:nvPr>
            <p:custDataLst>
              <p:tags r:id="rId4"/>
            </p:custDataLst>
          </p:nvPr>
        </p:nvSpPr>
        <p:spPr>
          <a:xfrm>
            <a:off x="215265" y="1027430"/>
            <a:ext cx="336550" cy="336550"/>
          </a:xfrm>
          <a:prstGeom prst="ellipse">
            <a:avLst/>
          </a:prstGeom>
          <a:solidFill>
            <a:schemeClr val="accent1"/>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等腰三角形 8"/>
          <p:cNvSpPr/>
          <p:nvPr>
            <p:custDataLst>
              <p:tags r:id="rId5"/>
            </p:custDataLst>
          </p:nvPr>
        </p:nvSpPr>
        <p:spPr>
          <a:xfrm rot="5400000">
            <a:off x="346998" y="1151531"/>
            <a:ext cx="102484" cy="88348"/>
          </a:xfrm>
          <a:prstGeom prst="triangle">
            <a:avLst/>
          </a:prstGeom>
          <a:solidFill>
            <a:srgbClr val="FFFFFF"/>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zh-CN" altLang="en-US">
              <a:latin typeface="微软雅黑" panose="020B0503020204020204" charset="-122"/>
              <a:ea typeface="微软雅黑" panose="020B0503020204020204" charset="-122"/>
            </a:endParaRPr>
          </a:p>
        </p:txBody>
      </p:sp>
      <p:cxnSp>
        <p:nvCxnSpPr>
          <p:cNvPr id="11" name="直接连接符 10"/>
          <p:cNvCxnSpPr/>
          <p:nvPr>
            <p:custDataLst>
              <p:tags r:id="rId6"/>
            </p:custDataLst>
          </p:nvPr>
        </p:nvCxnSpPr>
        <p:spPr>
          <a:xfrm>
            <a:off x="281940" y="5753100"/>
            <a:ext cx="203835" cy="0"/>
          </a:xfrm>
          <a:prstGeom prst="line">
            <a:avLst/>
          </a:prstGeom>
          <a:noFill/>
          <a:ln w="25400" cap="flat" cmpd="sng" algn="ctr">
            <a:solidFill>
              <a:schemeClr val="accent1">
                <a:lumMod val="50000"/>
              </a:schemeClr>
            </a:solidFill>
            <a:prstDash val="solid"/>
            <a:miter lim="800000"/>
          </a:ln>
          <a:effectLst/>
        </p:spPr>
        <p:style>
          <a:lnRef idx="1">
            <a:srgbClr val="FF0909"/>
          </a:lnRef>
          <a:fillRef idx="0">
            <a:srgbClr val="FF0909"/>
          </a:fillRef>
          <a:effectRef idx="0">
            <a:srgbClr val="FF0909"/>
          </a:effectRef>
          <a:fontRef idx="minor">
            <a:sysClr val="windowText" lastClr="000000"/>
          </a:fontRef>
        </p:style>
      </p:cxnSp>
      <p:cxnSp>
        <p:nvCxnSpPr>
          <p:cNvPr id="12" name="直接连接符 11"/>
          <p:cNvCxnSpPr/>
          <p:nvPr>
            <p:custDataLst>
              <p:tags r:id="rId7"/>
            </p:custDataLst>
          </p:nvPr>
        </p:nvCxnSpPr>
        <p:spPr>
          <a:xfrm>
            <a:off x="281940" y="5827395"/>
            <a:ext cx="155575" cy="0"/>
          </a:xfrm>
          <a:prstGeom prst="line">
            <a:avLst/>
          </a:prstGeom>
          <a:noFill/>
          <a:ln w="25400" cap="flat" cmpd="sng" algn="ctr">
            <a:solidFill>
              <a:schemeClr val="accent1">
                <a:lumMod val="50000"/>
              </a:schemeClr>
            </a:solidFill>
            <a:prstDash val="solid"/>
            <a:miter lim="800000"/>
          </a:ln>
          <a:effectLst/>
        </p:spPr>
        <p:style>
          <a:lnRef idx="1">
            <a:srgbClr val="FF0909"/>
          </a:lnRef>
          <a:fillRef idx="0">
            <a:srgbClr val="FF0909"/>
          </a:fillRef>
          <a:effectRef idx="0">
            <a:srgbClr val="FF0909"/>
          </a:effectRef>
          <a:fontRef idx="minor">
            <a:sysClr val="windowText" lastClr="000000"/>
          </a:fontRef>
        </p:style>
      </p:cxnSp>
      <p:sp>
        <p:nvSpPr>
          <p:cNvPr id="45" name="矩形 44"/>
          <p:cNvSpPr/>
          <p:nvPr>
            <p:custDataLst>
              <p:tags r:id="rId8"/>
            </p:custDataLst>
          </p:nvPr>
        </p:nvSpPr>
        <p:spPr>
          <a:xfrm>
            <a:off x="365540" y="3276772"/>
            <a:ext cx="36000" cy="304456"/>
          </a:xfrm>
          <a:prstGeom prst="rect">
            <a:avLst/>
          </a:prstGeom>
          <a:solidFill>
            <a:srgbClr val="F2F2F2"/>
          </a:solidFill>
          <a:ln w="12700" cap="flat" cmpd="sng" algn="ctr">
            <a:noFill/>
            <a:prstDash val="solid"/>
            <a:miter lim="800000"/>
          </a:ln>
          <a:effectLst/>
        </p:spPr>
        <p:style>
          <a:lnRef idx="2">
            <a:srgbClr val="FF0909">
              <a:shade val="50000"/>
            </a:srgbClr>
          </a:lnRef>
          <a:fillRef idx="1">
            <a:srgbClr val="FF0909"/>
          </a:fillRef>
          <a:effectRef idx="0">
            <a:srgbClr val="FF0909"/>
          </a:effectRef>
          <a:fontRef idx="minor">
            <a:sysClr val="window" lastClr="FFFFFF"/>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7" name="标题 16"/>
          <p:cNvSpPr>
            <a:spLocks noGrp="1"/>
          </p:cNvSpPr>
          <p:nvPr>
            <p:ph type="title"/>
            <p:custDataLst>
              <p:tags r:id="rId9"/>
            </p:custDataLst>
          </p:nvPr>
        </p:nvSpPr>
        <p:spPr>
          <a:xfrm>
            <a:off x="1391920" y="835660"/>
            <a:ext cx="4059555" cy="720090"/>
          </a:xfrm>
        </p:spPr>
        <p:txBody>
          <a:bodyPr/>
          <a:lstStyle/>
          <a:p>
            <a:r>
              <a:rPr lang="zh-CN" altLang="en-US" sz="2000">
                <a:sym typeface="+mn-ea"/>
              </a:rPr>
              <a:t>详细项目视角（</a:t>
            </a:r>
            <a:r>
              <a:rPr lang="zh-CN" altLang="en-US" sz="2000">
                <a:sym typeface="+mn-ea"/>
              </a:rPr>
              <a:t>二）</a:t>
            </a:r>
            <a:endParaRPr lang="zh-CN" altLang="en-US" sz="2000"/>
          </a:p>
        </p:txBody>
      </p:sp>
      <p:sp>
        <p:nvSpPr>
          <p:cNvPr id="2" name="矩形 1"/>
          <p:cNvSpPr/>
          <p:nvPr>
            <p:custDataLst>
              <p:tags r:id="rId10"/>
            </p:custDataLst>
          </p:nvPr>
        </p:nvSpPr>
        <p:spPr>
          <a:xfrm>
            <a:off x="1386523" y="1767638"/>
            <a:ext cx="4064635" cy="4059555"/>
          </a:xfrm>
          <a:prstGeom prst="rect">
            <a:avLst/>
          </a:prstGeom>
          <a:noFill/>
        </p:spPr>
        <p:txBody>
          <a:bodyPr wrap="square" lIns="0" tIns="0" rIns="0" bIns="0" rtlCol="0" anchor="t" anchorCtr="0">
            <a:noAutofit/>
          </a:bodyPr>
          <a:lstStyle/>
          <a:p>
            <a:pPr indent="0" fontAlgn="auto">
              <a:lnSpc>
                <a:spcPct val="150000"/>
              </a:lnSpc>
            </a:pPr>
            <a:endParaRPr lang="zh-CN" altLang="en-US" sz="1400" kern="0" dirty="0">
              <a:ln>
                <a:noFill/>
                <a:prstDash val="sysDot"/>
              </a:ln>
              <a:solidFill>
                <a:schemeClr val="tx1">
                  <a:lumMod val="85000"/>
                  <a:lumOff val="15000"/>
                </a:schemeClr>
              </a:solidFill>
              <a:uFillTx/>
              <a:latin typeface="+mn-ea"/>
              <a:sym typeface="+mn-ea"/>
            </a:endParaRPr>
          </a:p>
          <a:p>
            <a:pPr indent="0" fontAlgn="auto">
              <a:lnSpc>
                <a:spcPct val="150000"/>
              </a:lnSpc>
            </a:pPr>
            <a:r>
              <a:rPr lang="zh-CN" altLang="en-US" sz="1400" kern="0" dirty="0">
                <a:ln>
                  <a:noFill/>
                  <a:prstDash val="sysDot"/>
                </a:ln>
                <a:solidFill>
                  <a:schemeClr val="tx1">
                    <a:lumMod val="85000"/>
                    <a:lumOff val="15000"/>
                  </a:schemeClr>
                </a:solidFill>
                <a:uFillTx/>
                <a:latin typeface="+mn-ea"/>
                <a:sym typeface="+mn-ea"/>
              </a:rPr>
              <a:t>如果我们将项目视为主干的恒星，那么参与到项目的开发者们就是围绕着恒星的行星。我们也在详细视角下设计了一颗行星用于代表开发者的情况。我们用开发者在项目当中的平均活跃度以及OpenRank值，共同控制了行星地貌的随机生成，对于行星，我们采用了类似于月球的视觉效果。</a:t>
            </a:r>
            <a:endParaRPr lang="zh-CN" altLang="en-US" sz="1400" kern="0" dirty="0">
              <a:ln>
                <a:noFill/>
                <a:prstDash val="sysDot"/>
              </a:ln>
              <a:solidFill>
                <a:schemeClr val="tx1">
                  <a:lumMod val="85000"/>
                  <a:lumOff val="15000"/>
                </a:schemeClr>
              </a:solidFill>
              <a:uFillTx/>
              <a:latin typeface="+mn-ea"/>
              <a:sym typeface="+mn-ea"/>
            </a:endParaRPr>
          </a:p>
          <a:p>
            <a:pPr indent="0" fontAlgn="auto">
              <a:lnSpc>
                <a:spcPct val="150000"/>
              </a:lnSpc>
            </a:pPr>
            <a:endParaRPr lang="zh-CN" altLang="en-US" sz="1400" kern="0" dirty="0">
              <a:ln>
                <a:noFill/>
                <a:prstDash val="sysDot"/>
              </a:ln>
              <a:solidFill>
                <a:schemeClr val="tx1">
                  <a:lumMod val="85000"/>
                  <a:lumOff val="15000"/>
                </a:schemeClr>
              </a:solidFill>
              <a:uFillTx/>
              <a:latin typeface="+mn-ea"/>
              <a:sym typeface="+mn-ea"/>
            </a:endParaRPr>
          </a:p>
          <a:p>
            <a:pPr indent="0" fontAlgn="auto">
              <a:lnSpc>
                <a:spcPct val="150000"/>
              </a:lnSpc>
            </a:pPr>
            <a:r>
              <a:rPr lang="zh-CN" altLang="en-US" sz="1400" kern="0" dirty="0">
                <a:ln>
                  <a:noFill/>
                  <a:prstDash val="sysDot"/>
                </a:ln>
                <a:solidFill>
                  <a:schemeClr val="tx1">
                    <a:lumMod val="85000"/>
                    <a:lumOff val="15000"/>
                  </a:schemeClr>
                </a:solidFill>
                <a:uFillTx/>
                <a:latin typeface="+mn-ea"/>
                <a:sym typeface="+mn-ea"/>
              </a:rPr>
              <a:t>同时，我们还利用OpenDigger挖掘的项目开发者网络、项目OpenRank变化趋势等信息，进行了图表的可视化展示，来配合星球的可视化共同提高对于开源指标的感知效果。</a:t>
            </a:r>
            <a:endParaRPr lang="zh-CN" altLang="en-US" sz="1400" kern="0" dirty="0">
              <a:ln>
                <a:noFill/>
                <a:prstDash val="sysDot"/>
              </a:ln>
              <a:solidFill>
                <a:schemeClr val="tx1">
                  <a:lumMod val="85000"/>
                  <a:lumOff val="15000"/>
                </a:schemeClr>
              </a:solidFill>
              <a:uFillTx/>
              <a:latin typeface="+mn-ea"/>
              <a:sym typeface="+mn-ea"/>
            </a:endParaRPr>
          </a:p>
          <a:p>
            <a:pPr algn="just">
              <a:lnSpc>
                <a:spcPct val="150000"/>
              </a:lnSpc>
              <a:spcBef>
                <a:spcPct val="0"/>
              </a:spcBef>
              <a:spcAft>
                <a:spcPct val="0"/>
              </a:spcAft>
            </a:pPr>
            <a:endParaRPr lang="zh-CN" altLang="en-US" sz="1400" dirty="0">
              <a:solidFill>
                <a:schemeClr val="tx1">
                  <a:lumMod val="85000"/>
                  <a:lumOff val="15000"/>
                </a:schemeClr>
              </a:solidFill>
              <a:latin typeface="+mn-ea"/>
              <a:cs typeface="+mn-ea"/>
            </a:endParaRPr>
          </a:p>
        </p:txBody>
      </p:sp>
    </p:spTree>
    <p:custDataLst>
      <p:tags r:id="rId1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sp>
        <p:nvSpPr>
          <p:cNvPr id="11" name="Freeform 10"/>
          <p:cNvSpPr>
            <a:spLocks noEditPoints="1"/>
          </p:cNvSpPr>
          <p:nvPr>
            <p:custDataLst>
              <p:tags r:id="rId2"/>
            </p:custDataLst>
          </p:nvPr>
        </p:nvSpPr>
        <p:spPr bwMode="auto">
          <a:xfrm>
            <a:off x="4950460" y="3429000"/>
            <a:ext cx="2248535" cy="224091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1"/>
          </a:solidFill>
          <a:ln>
            <a:noFill/>
          </a:ln>
        </p:spPr>
        <p:txBody>
          <a:bodyPr vert="horz" wrap="square" lIns="91440" tIns="45720" rIns="91440" bIns="45720" numCol="1" anchor="t" anchorCtr="0" compatLnSpc="1"/>
          <a:p>
            <a:endParaRPr lang="en-US">
              <a:solidFill>
                <a:schemeClr val="accent1"/>
              </a:solidFill>
            </a:endParaRPr>
          </a:p>
        </p:txBody>
      </p:sp>
      <p:sp>
        <p:nvSpPr>
          <p:cNvPr id="15" name="Freeform 15"/>
          <p:cNvSpPr>
            <a:spLocks noEditPoints="1"/>
          </p:cNvSpPr>
          <p:nvPr>
            <p:custDataLst>
              <p:tags r:id="rId3"/>
            </p:custDataLst>
          </p:nvPr>
        </p:nvSpPr>
        <p:spPr bwMode="auto">
          <a:xfrm>
            <a:off x="5194300" y="917575"/>
            <a:ext cx="1514475" cy="1514475"/>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1">
              <a:alpha val="60000"/>
            </a:schemeClr>
          </a:solidFill>
          <a:ln>
            <a:noFill/>
          </a:ln>
        </p:spPr>
        <p:txBody>
          <a:bodyPr vert="horz" wrap="square" lIns="91440" tIns="45720" rIns="91440" bIns="45720" numCol="1" anchor="t" anchorCtr="0" compatLnSpc="1"/>
          <a:p>
            <a:endParaRPr lang="en-US">
              <a:solidFill>
                <a:schemeClr val="accent1"/>
              </a:solidFill>
            </a:endParaRPr>
          </a:p>
        </p:txBody>
      </p:sp>
      <p:sp>
        <p:nvSpPr>
          <p:cNvPr id="13" name="Freeform 12"/>
          <p:cNvSpPr>
            <a:spLocks noEditPoints="1"/>
          </p:cNvSpPr>
          <p:nvPr>
            <p:custDataLst>
              <p:tags r:id="rId4"/>
            </p:custDataLst>
          </p:nvPr>
        </p:nvSpPr>
        <p:spPr bwMode="auto">
          <a:xfrm>
            <a:off x="5369560" y="2176780"/>
            <a:ext cx="1829435" cy="1828165"/>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alpha val="80000"/>
            </a:schemeClr>
          </a:solidFill>
          <a:ln>
            <a:noFill/>
          </a:ln>
        </p:spPr>
        <p:txBody>
          <a:bodyPr vert="horz" wrap="square" lIns="91440" tIns="45720" rIns="91440" bIns="45720" numCol="1" anchor="t" anchorCtr="0" compatLnSpc="1"/>
          <a:p>
            <a:endParaRPr lang="en-US">
              <a:solidFill>
                <a:schemeClr val="accent1"/>
              </a:solidFill>
            </a:endParaRPr>
          </a:p>
        </p:txBody>
      </p:sp>
      <p:pic>
        <p:nvPicPr>
          <p:cNvPr id="7" name="图片 6"/>
          <p:cNvPicPr>
            <a:picLocks noChangeAspect="1"/>
          </p:cNvPicPr>
          <p:nvPr/>
        </p:nvPicPr>
        <p:blipFill>
          <a:blip r:embed="rId5"/>
          <a:stretch>
            <a:fillRect/>
          </a:stretch>
        </p:blipFill>
        <p:spPr>
          <a:xfrm>
            <a:off x="383540" y="1378585"/>
            <a:ext cx="5895340" cy="3319145"/>
          </a:xfrm>
          <a:prstGeom prst="rect">
            <a:avLst/>
          </a:prstGeom>
        </p:spPr>
      </p:pic>
      <p:sp>
        <p:nvSpPr>
          <p:cNvPr id="12" name="矩形 11"/>
          <p:cNvSpPr/>
          <p:nvPr>
            <p:custDataLst>
              <p:tags r:id="rId6"/>
            </p:custDataLst>
          </p:nvPr>
        </p:nvSpPr>
        <p:spPr>
          <a:xfrm>
            <a:off x="7307905" y="1307869"/>
            <a:ext cx="4451984" cy="868507"/>
          </a:xfrm>
          <a:prstGeom prst="rect">
            <a:avLst/>
          </a:prstGeom>
          <a:noFill/>
        </p:spPr>
        <p:txBody>
          <a:bodyPr wrap="square" lIns="0" tIns="0" rIns="0" bIns="0" rtlCol="0" anchor="t" anchorCtr="0">
            <a:noAutofit/>
          </a:bodyPr>
          <a:p>
            <a:pPr algn="just">
              <a:lnSpc>
                <a:spcPct val="150000"/>
              </a:lnSpc>
              <a:spcBef>
                <a:spcPct val="0"/>
              </a:spcBef>
              <a:spcAft>
                <a:spcPct val="0"/>
              </a:spcAft>
            </a:pPr>
            <a:r>
              <a:rPr lang="en-US" altLang="zh-CN" sz="1600" b="1" kern="0" dirty="0">
                <a:ln>
                  <a:noFill/>
                  <a:prstDash val="sysDot"/>
                </a:ln>
                <a:solidFill>
                  <a:schemeClr val="tx1">
                    <a:lumMod val="85000"/>
                    <a:lumOff val="15000"/>
                  </a:schemeClr>
                </a:solidFill>
                <a:latin typeface="+mn-ea"/>
                <a:cs typeface="+mn-ea"/>
              </a:rPr>
              <a:t>1. OpenRank</a:t>
            </a:r>
            <a:r>
              <a:rPr lang="zh-CN" altLang="en-US" sz="1600" b="1" kern="0" dirty="0">
                <a:ln>
                  <a:noFill/>
                  <a:prstDash val="sysDot"/>
                </a:ln>
                <a:solidFill>
                  <a:schemeClr val="tx1">
                    <a:lumMod val="85000"/>
                    <a:lumOff val="15000"/>
                  </a:schemeClr>
                </a:solidFill>
                <a:latin typeface="+mn-ea"/>
                <a:cs typeface="+mn-ea"/>
              </a:rPr>
              <a:t>月度变化图</a:t>
            </a:r>
            <a:endParaRPr lang="zh-CN" altLang="en-US" sz="1600" b="1" kern="0" dirty="0">
              <a:ln>
                <a:noFill/>
                <a:prstDash val="sysDot"/>
              </a:ln>
              <a:solidFill>
                <a:schemeClr val="tx1">
                  <a:lumMod val="85000"/>
                  <a:lumOff val="15000"/>
                </a:schemeClr>
              </a:solidFill>
              <a:latin typeface="+mn-ea"/>
              <a:cs typeface="+mn-ea"/>
            </a:endParaRPr>
          </a:p>
          <a:p>
            <a:pPr indent="457200" algn="just">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mn-ea"/>
                <a:cs typeface="+mn-ea"/>
              </a:rPr>
              <a:t>显示了OpenRank值随时间的变化趋势。图中的曲线波动显示了OpenRank值的上升和下降。</a:t>
            </a:r>
            <a:endParaRPr lang="zh-CN" altLang="en-US"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600" b="1" kern="0" dirty="0">
                <a:ln>
                  <a:noFill/>
                  <a:prstDash val="sysDot"/>
                </a:ln>
                <a:solidFill>
                  <a:schemeClr val="tx1">
                    <a:lumMod val="85000"/>
                    <a:lumOff val="15000"/>
                  </a:schemeClr>
                </a:solidFill>
                <a:latin typeface="+mn-ea"/>
                <a:cs typeface="+mn-ea"/>
              </a:rPr>
              <a:t>2. Top 5 OpenRank</a:t>
            </a:r>
            <a:r>
              <a:rPr lang="zh-CN" altLang="en-US" sz="1600" b="1" kern="0" dirty="0">
                <a:ln>
                  <a:noFill/>
                  <a:prstDash val="sysDot"/>
                </a:ln>
                <a:solidFill>
                  <a:schemeClr val="tx1">
                    <a:lumMod val="85000"/>
                    <a:lumOff val="15000"/>
                  </a:schemeClr>
                </a:solidFill>
                <a:latin typeface="+mn-ea"/>
                <a:cs typeface="+mn-ea"/>
              </a:rPr>
              <a:t>开发者</a:t>
            </a:r>
            <a:endParaRPr lang="zh-CN" altLang="en-US" sz="1600" b="1" kern="0" dirty="0">
              <a:ln>
                <a:noFill/>
                <a:prstDash val="sysDot"/>
              </a:ln>
              <a:solidFill>
                <a:schemeClr val="tx1">
                  <a:lumMod val="85000"/>
                  <a:lumOff val="15000"/>
                </a:schemeClr>
              </a:solidFill>
              <a:latin typeface="+mn-ea"/>
              <a:cs typeface="+mn-ea"/>
            </a:endParaRPr>
          </a:p>
          <a:p>
            <a:pPr indent="457200" algn="just">
              <a:lnSpc>
                <a:spcPct val="150000"/>
              </a:lnSpc>
              <a:spcBef>
                <a:spcPct val="0"/>
              </a:spcBef>
              <a:spcAft>
                <a:spcPct val="0"/>
              </a:spcAft>
            </a:pPr>
            <a:r>
              <a:rPr lang="en-US" altLang="zh-CN" sz="1600" kern="0" dirty="0">
                <a:ln>
                  <a:noFill/>
                  <a:prstDash val="sysDot"/>
                </a:ln>
                <a:solidFill>
                  <a:schemeClr val="tx1">
                    <a:lumMod val="85000"/>
                    <a:lumOff val="15000"/>
                  </a:schemeClr>
                </a:solidFill>
                <a:latin typeface="+mn-ea"/>
                <a:cs typeface="+mn-ea"/>
              </a:rPr>
              <a:t>列出了OpenRank值最高的前五位开发者。每个条形代表一个开发者，条形的长度表示其OpenRank值的相对大小。</a:t>
            </a:r>
            <a:endParaRPr lang="en-US" altLang="zh-CN"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600" b="1" kern="0" dirty="0">
                <a:ln>
                  <a:noFill/>
                  <a:prstDash val="sysDot"/>
                </a:ln>
                <a:solidFill>
                  <a:schemeClr val="tx1">
                    <a:lumMod val="85000"/>
                    <a:lumOff val="15000"/>
                  </a:schemeClr>
                </a:solidFill>
                <a:latin typeface="+mn-ea"/>
                <a:cs typeface="+mn-ea"/>
              </a:rPr>
              <a:t>3. </a:t>
            </a:r>
            <a:r>
              <a:rPr lang="zh-CN" altLang="en-US" sz="1600" b="1" kern="0" dirty="0">
                <a:ln>
                  <a:noFill/>
                  <a:prstDash val="sysDot"/>
                </a:ln>
                <a:solidFill>
                  <a:schemeClr val="tx1">
                    <a:lumMod val="85000"/>
                    <a:lumOff val="15000"/>
                  </a:schemeClr>
                </a:solidFill>
                <a:latin typeface="+mn-ea"/>
                <a:cs typeface="+mn-ea"/>
              </a:rPr>
              <a:t>开发者</a:t>
            </a:r>
            <a:r>
              <a:rPr lang="en-US" altLang="zh-CN" sz="1600" b="1" kern="0" dirty="0">
                <a:ln>
                  <a:noFill/>
                  <a:prstDash val="sysDot"/>
                </a:ln>
                <a:solidFill>
                  <a:schemeClr val="tx1">
                    <a:lumMod val="85000"/>
                    <a:lumOff val="15000"/>
                  </a:schemeClr>
                </a:solidFill>
                <a:latin typeface="+mn-ea"/>
                <a:cs typeface="+mn-ea"/>
              </a:rPr>
              <a:t>OpenRank</a:t>
            </a:r>
            <a:r>
              <a:rPr lang="zh-CN" altLang="en-US" sz="1600" b="1" kern="0" dirty="0">
                <a:ln>
                  <a:noFill/>
                  <a:prstDash val="sysDot"/>
                </a:ln>
                <a:solidFill>
                  <a:schemeClr val="tx1">
                    <a:lumMod val="85000"/>
                    <a:lumOff val="15000"/>
                  </a:schemeClr>
                </a:solidFill>
                <a:latin typeface="+mn-ea"/>
                <a:cs typeface="+mn-ea"/>
              </a:rPr>
              <a:t>饼图</a:t>
            </a:r>
            <a:endParaRPr lang="zh-CN" altLang="en-US" sz="1600" b="1" kern="0" dirty="0">
              <a:ln>
                <a:noFill/>
                <a:prstDash val="sysDot"/>
              </a:ln>
              <a:solidFill>
                <a:schemeClr val="tx1">
                  <a:lumMod val="85000"/>
                  <a:lumOff val="15000"/>
                </a:schemeClr>
              </a:solidFill>
              <a:latin typeface="+mn-ea"/>
              <a:cs typeface="+mn-ea"/>
            </a:endParaRPr>
          </a:p>
          <a:p>
            <a:pPr indent="457200" algn="just">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mn-ea"/>
                <a:cs typeface="+mn-ea"/>
              </a:rPr>
              <a:t>展示了不同开发者在OpenRank中的百分比分布。每个颜色代表一个不同的开发者或团队，图例中列出了各个开发者的名称。</a:t>
            </a:r>
            <a:endParaRPr lang="zh-CN" altLang="en-US" sz="1600" kern="0" dirty="0">
              <a:ln>
                <a:noFill/>
                <a:prstDash val="sysDot"/>
              </a:ln>
              <a:solidFill>
                <a:schemeClr val="tx1">
                  <a:lumMod val="85000"/>
                  <a:lumOff val="15000"/>
                </a:schemeClr>
              </a:solidFill>
              <a:latin typeface="+mn-ea"/>
              <a:cs typeface="+mn-ea"/>
            </a:endParaRPr>
          </a:p>
          <a:p>
            <a:pPr algn="just">
              <a:lnSpc>
                <a:spcPct val="150000"/>
              </a:lnSpc>
              <a:buClrTx/>
              <a:buSzTx/>
              <a:buFontTx/>
            </a:pPr>
            <a:r>
              <a:rPr lang="en-US" altLang="zh-CN" sz="1600" b="1" kern="0" dirty="0">
                <a:ln>
                  <a:noFill/>
                  <a:prstDash val="sysDot"/>
                </a:ln>
                <a:solidFill>
                  <a:schemeClr val="tx1">
                    <a:lumMod val="85000"/>
                    <a:lumOff val="15000"/>
                  </a:schemeClr>
                </a:solidFill>
                <a:latin typeface="+mn-ea"/>
                <a:cs typeface="+mn-ea"/>
              </a:rPr>
              <a:t>4. 项目OpenRank总览</a:t>
            </a:r>
            <a:endParaRPr lang="en-US" altLang="zh-CN" sz="1600" b="1" kern="0" dirty="0">
              <a:ln>
                <a:noFill/>
                <a:prstDash val="sysDot"/>
              </a:ln>
              <a:solidFill>
                <a:schemeClr val="tx1">
                  <a:lumMod val="85000"/>
                  <a:lumOff val="15000"/>
                </a:schemeClr>
              </a:solidFill>
              <a:latin typeface="+mn-ea"/>
              <a:cs typeface="+mn-ea"/>
            </a:endParaRPr>
          </a:p>
          <a:p>
            <a:pPr indent="457200" algn="just">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mn-ea"/>
                <a:cs typeface="+mn-ea"/>
              </a:rPr>
              <a:t>反应了项目从创建到目前的</a:t>
            </a:r>
            <a:r>
              <a:rPr lang="en-US" altLang="zh-CN" sz="1600" kern="0" dirty="0">
                <a:ln>
                  <a:noFill/>
                  <a:prstDash val="sysDot"/>
                </a:ln>
                <a:solidFill>
                  <a:schemeClr val="tx1">
                    <a:lumMod val="85000"/>
                    <a:lumOff val="15000"/>
                  </a:schemeClr>
                </a:solidFill>
                <a:latin typeface="+mn-ea"/>
                <a:cs typeface="+mn-ea"/>
              </a:rPr>
              <a:t>OpenRank</a:t>
            </a:r>
            <a:r>
              <a:rPr lang="zh-CN" altLang="en-US" sz="1600" kern="0" dirty="0">
                <a:ln>
                  <a:noFill/>
                  <a:prstDash val="sysDot"/>
                </a:ln>
                <a:solidFill>
                  <a:schemeClr val="tx1">
                    <a:lumMod val="85000"/>
                    <a:lumOff val="15000"/>
                  </a:schemeClr>
                </a:solidFill>
                <a:latin typeface="+mn-ea"/>
                <a:cs typeface="+mn-ea"/>
              </a:rPr>
              <a:t>均值。</a:t>
            </a:r>
            <a:endParaRPr lang="zh-CN" altLang="en-US"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endParaRPr lang="zh-CN" altLang="en-US"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endParaRPr lang="zh-CN" altLang="en-US"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endParaRPr lang="en-US" altLang="zh-CN"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endParaRPr lang="en-US" altLang="zh-CN" sz="1600" kern="0" dirty="0">
              <a:ln>
                <a:noFill/>
                <a:prstDash val="sysDot"/>
              </a:ln>
              <a:solidFill>
                <a:schemeClr val="tx1">
                  <a:lumMod val="85000"/>
                  <a:lumOff val="15000"/>
                </a:schemeClr>
              </a:solidFill>
              <a:latin typeface="+mn-ea"/>
              <a:cs typeface="+mn-ea"/>
            </a:endParaRPr>
          </a:p>
          <a:p>
            <a:pPr algn="just">
              <a:lnSpc>
                <a:spcPct val="150000"/>
              </a:lnSpc>
              <a:spcBef>
                <a:spcPct val="0"/>
              </a:spcBef>
              <a:spcAft>
                <a:spcPct val="0"/>
              </a:spcAft>
            </a:pPr>
            <a:endParaRPr lang="en-US" altLang="zh-CN" sz="1600" kern="0" dirty="0">
              <a:ln>
                <a:noFill/>
                <a:prstDash val="sysDot"/>
              </a:ln>
              <a:solidFill>
                <a:schemeClr val="tx1">
                  <a:lumMod val="85000"/>
                  <a:lumOff val="15000"/>
                </a:schemeClr>
              </a:solidFill>
              <a:latin typeface="+mn-ea"/>
              <a:cs typeface="+mn-ea"/>
            </a:endParaRPr>
          </a:p>
        </p:txBody>
      </p:sp>
      <p:sp>
        <p:nvSpPr>
          <p:cNvPr id="14" name="矩形 13"/>
          <p:cNvSpPr/>
          <p:nvPr>
            <p:custDataLst>
              <p:tags r:id="rId7"/>
            </p:custDataLst>
          </p:nvPr>
        </p:nvSpPr>
        <p:spPr>
          <a:xfrm>
            <a:off x="7308215" y="881611"/>
            <a:ext cx="4451985" cy="379730"/>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图表</a:t>
            </a:r>
            <a:r>
              <a:rPr lang="zh-CN" altLang="en-US" sz="1600" b="1">
                <a:solidFill>
                  <a:schemeClr val="accent1"/>
                </a:solidFill>
                <a:latin typeface="+mn-ea"/>
                <a:cs typeface="+mn-ea"/>
              </a:rPr>
              <a:t>说明</a:t>
            </a:r>
            <a:endParaRPr lang="zh-CN" altLang="en-US" sz="1600" b="1">
              <a:solidFill>
                <a:schemeClr val="accent1"/>
              </a:solidFill>
              <a:latin typeface="+mn-ea"/>
              <a:cs typeface="+mn-ea"/>
            </a:endParaRPr>
          </a:p>
        </p:txBody>
      </p:sp>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sp>
        <p:nvSpPr>
          <p:cNvPr id="8" name="文本框 7"/>
          <p:cNvSpPr txBox="1"/>
          <p:nvPr/>
        </p:nvSpPr>
        <p:spPr>
          <a:xfrm>
            <a:off x="787400" y="4885055"/>
            <a:ext cx="5080000" cy="1322070"/>
          </a:xfrm>
          <a:prstGeom prst="rect">
            <a:avLst/>
          </a:prstGeom>
        </p:spPr>
        <p:txBody>
          <a:bodyPr>
            <a:spAutoFit/>
          </a:bodyPr>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通过程序化生成的虚拟星球不仅提供了高度真实感的视觉体验，还能直观地反映不同开源项目的数据特性。为展示系统的灵活性与数据驱动的生成能力，我们选取了两个</a:t>
            </a:r>
            <a:r>
              <a:rPr lang="zh-CN" altLang="en-US" sz="1600" b="0">
                <a:latin typeface="宋体" panose="02010600030101010101" pitchFamily="2" charset="-122"/>
                <a:ea typeface="宋体" panose="02010600030101010101" pitchFamily="2" charset="-122"/>
              </a:rPr>
              <a:t>开源项目，分别命名为星球</a:t>
            </a:r>
            <a:r>
              <a:rPr lang="en-US" altLang="zh-CN" sz="1600" b="0">
                <a:latin typeface="Times New Roman" panose="02020603050405020304"/>
                <a:ea typeface="宋体" panose="02010600030101010101" pitchFamily="2" charset="-122"/>
              </a:rPr>
              <a:t>A</a:t>
            </a:r>
            <a:r>
              <a:rPr lang="zh-CN" altLang="en-US" sz="1600" b="0">
                <a:latin typeface="宋体" panose="02010600030101010101" pitchFamily="2" charset="-122"/>
                <a:ea typeface="宋体" panose="02010600030101010101" pitchFamily="2" charset="-122"/>
              </a:rPr>
              <a:t>和星球</a:t>
            </a:r>
            <a:r>
              <a:rPr lang="en-US" altLang="zh-CN" sz="1600" b="0">
                <a:latin typeface="Times New Roman" panose="02020603050405020304"/>
                <a:ea typeface="宋体" panose="02010600030101010101" pitchFamily="2" charset="-122"/>
              </a:rPr>
              <a:t>B</a:t>
            </a:r>
            <a:r>
              <a:rPr lang="zh-CN" altLang="en-US" sz="1600" b="0">
                <a:latin typeface="宋体" panose="02010600030101010101" pitchFamily="2" charset="-122"/>
                <a:ea typeface="宋体" panose="02010600030101010101" pitchFamily="2" charset="-122"/>
              </a:rPr>
              <a:t>。以下将详细描述这两个星球的区别及其反应的数据效果。</a:t>
            </a:r>
            <a:endParaRPr lang="zh-CN" altLang="en-US" sz="1600" b="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2"/>
          <a:stretch>
            <a:fillRect/>
          </a:stretch>
        </p:blipFill>
        <p:spPr>
          <a:xfrm>
            <a:off x="566420" y="1378585"/>
            <a:ext cx="5591175" cy="3147695"/>
          </a:xfrm>
          <a:prstGeom prst="rect">
            <a:avLst/>
          </a:prstGeom>
        </p:spPr>
      </p:pic>
      <p:sp>
        <p:nvSpPr>
          <p:cNvPr id="3" name="文本框 2"/>
          <p:cNvSpPr txBox="1"/>
          <p:nvPr/>
        </p:nvSpPr>
        <p:spPr>
          <a:xfrm>
            <a:off x="6416040" y="892175"/>
            <a:ext cx="5080000" cy="2553335"/>
          </a:xfrm>
          <a:prstGeom prst="rect">
            <a:avLst/>
          </a:prstGeom>
        </p:spPr>
        <p:txBody>
          <a:bodyPr>
            <a:spAutoFit/>
          </a:bodyPr>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中心星球：</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星球地貌的生成核心采用柏林噪声技术。通过多层次、渐进式的噪声叠加，系统能够模拟出复杂且自然的地形变化，包括山脉、平原、河流等多种地貌特征。柏林噪声的应用不仅使得生成的地形更加真实和多样，还能够避免重复和单调的地貌分布，提升整体的视觉美感。</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噪声的参数使用</a:t>
            </a:r>
            <a:r>
              <a:rPr lang="en-US" altLang="zh-CN" sz="1600" b="0">
                <a:latin typeface="宋体" panose="02010600030101010101" pitchFamily="2" charset="-122"/>
                <a:ea typeface="宋体" panose="02010600030101010101" pitchFamily="2" charset="-122"/>
              </a:rPr>
              <a:t>OpenRank</a:t>
            </a:r>
            <a:r>
              <a:rPr lang="zh-CN" altLang="en-US" sz="1600" b="0">
                <a:latin typeface="宋体" panose="02010600030101010101" pitchFamily="2" charset="-122"/>
                <a:ea typeface="宋体" panose="02010600030101010101" pitchFamily="2" charset="-122"/>
              </a:rPr>
              <a:t>值和</a:t>
            </a:r>
            <a:r>
              <a:rPr lang="en-US" altLang="zh-CN" sz="1600" b="0">
                <a:latin typeface="宋体" panose="02010600030101010101" pitchFamily="2" charset="-122"/>
                <a:ea typeface="宋体" panose="02010600030101010101" pitchFamily="2" charset="-122"/>
              </a:rPr>
              <a:t>Activity</a:t>
            </a:r>
            <a:r>
              <a:rPr lang="zh-CN" altLang="en-US" sz="1600" b="0">
                <a:latin typeface="宋体" panose="02010600030101010101" pitchFamily="2" charset="-122"/>
                <a:ea typeface="宋体" panose="02010600030101010101" pitchFamily="2" charset="-122"/>
              </a:rPr>
              <a:t>进行控制，从而达到通过可视化程序星球生成来反映不同项目视觉效果的</a:t>
            </a:r>
            <a:r>
              <a:rPr lang="zh-CN" altLang="en-US" sz="1600" b="0">
                <a:latin typeface="宋体" panose="02010600030101010101" pitchFamily="2" charset="-122"/>
                <a:ea typeface="宋体" panose="02010600030101010101" pitchFamily="2" charset="-122"/>
              </a:rPr>
              <a:t>方法。</a:t>
            </a:r>
            <a:endParaRPr lang="zh-CN" altLang="en-US" sz="1600" b="0">
              <a:latin typeface="宋体" panose="02010600030101010101" pitchFamily="2" charset="-122"/>
              <a:ea typeface="宋体" panose="02010600030101010101" pitchFamily="2" charset="-122"/>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pic>
        <p:nvPicPr>
          <p:cNvPr id="5" name="图片 4"/>
          <p:cNvPicPr>
            <a:picLocks noChangeAspect="1"/>
          </p:cNvPicPr>
          <p:nvPr/>
        </p:nvPicPr>
        <p:blipFill>
          <a:blip r:embed="rId2"/>
          <a:stretch>
            <a:fillRect/>
          </a:stretch>
        </p:blipFill>
        <p:spPr>
          <a:xfrm>
            <a:off x="624840" y="3583305"/>
            <a:ext cx="3944402" cy="2214000"/>
          </a:xfrm>
          <a:prstGeom prst="rect">
            <a:avLst/>
          </a:prstGeom>
        </p:spPr>
      </p:pic>
      <p:pic>
        <p:nvPicPr>
          <p:cNvPr id="6" name="图片 5"/>
          <p:cNvPicPr/>
          <p:nvPr/>
        </p:nvPicPr>
        <p:blipFill>
          <a:blip r:embed="rId3"/>
          <a:stretch>
            <a:fillRect/>
          </a:stretch>
        </p:blipFill>
        <p:spPr>
          <a:xfrm>
            <a:off x="624840" y="1176655"/>
            <a:ext cx="3945600" cy="2213610"/>
          </a:xfrm>
          <a:prstGeom prst="rect">
            <a:avLst/>
          </a:prstGeom>
        </p:spPr>
      </p:pic>
      <p:sp>
        <p:nvSpPr>
          <p:cNvPr id="10" name="文本框 9"/>
          <p:cNvSpPr txBox="1"/>
          <p:nvPr/>
        </p:nvSpPr>
        <p:spPr>
          <a:xfrm>
            <a:off x="5628640" y="500380"/>
            <a:ext cx="5080000" cy="5051425"/>
          </a:xfrm>
          <a:prstGeom prst="rect">
            <a:avLst/>
          </a:prstGeom>
        </p:spPr>
        <p:txBody>
          <a:bodyPr>
            <a:spAutoFit/>
          </a:bodyPr>
          <a:p>
            <a:pPr marL="0" indent="457200" algn="just" defTabSz="266700">
              <a:lnSpc>
                <a:spcPct val="100000"/>
              </a:lnSpc>
              <a:spcBef>
                <a:spcPts val="1100"/>
              </a:spcBef>
              <a:buClrTx/>
              <a:buSzTx/>
              <a:buFontTx/>
            </a:pPr>
            <a:r>
              <a:rPr lang="zh-CN" altLang="en-US" b="1" i="0">
                <a:latin typeface="宋体" panose="02010600030101010101" pitchFamily="2" charset="-122"/>
                <a:ea typeface="宋体" panose="02010600030101010101" pitchFamily="2" charset="-122"/>
              </a:rPr>
              <a:t>星球</a:t>
            </a:r>
            <a:r>
              <a:rPr lang="en-US" altLang="zh-CN" b="1" i="0">
                <a:latin typeface="宋体" panose="02010600030101010101" pitchFamily="2" charset="-122"/>
                <a:ea typeface="宋体" panose="02010600030101010101" pitchFamily="2" charset="-122"/>
              </a:rPr>
              <a:t>A</a:t>
            </a:r>
            <a:r>
              <a:rPr lang="zh-CN" altLang="en-US" i="0">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sym typeface="+mn-ea"/>
              </a:rPr>
              <a:t>（OpenRank: </a:t>
            </a:r>
            <a:r>
              <a:rPr lang="en-US" altLang="zh-CN">
                <a:latin typeface="宋体" panose="02010600030101010101" pitchFamily="2" charset="-122"/>
                <a:ea typeface="宋体" panose="02010600030101010101" pitchFamily="2" charset="-122"/>
                <a:sym typeface="+mn-ea"/>
              </a:rPr>
              <a:t>3</a:t>
            </a:r>
            <a:r>
              <a:rPr lang="zh-CN" altLang="en-US">
                <a:latin typeface="宋体" panose="02010600030101010101" pitchFamily="2" charset="-122"/>
                <a:ea typeface="宋体" panose="02010600030101010101" pitchFamily="2" charset="-122"/>
                <a:sym typeface="+mn-ea"/>
              </a:rPr>
              <a:t>）</a:t>
            </a:r>
            <a:endParaRPr lang="zh-CN" altLang="en-US" i="0">
              <a:latin typeface="宋体" panose="02010600030101010101" pitchFamily="2" charset="-122"/>
              <a:ea typeface="宋体" panose="02010600030101010101" pitchFamily="2" charset="-122"/>
            </a:endParaRPr>
          </a:p>
          <a:p>
            <a:pPr marL="0" indent="457200" algn="just" defTabSz="266700">
              <a:lnSpc>
                <a:spcPct val="100000"/>
              </a:lnSpc>
              <a:buClrTx/>
              <a:buSzTx/>
              <a:buFontTx/>
            </a:pPr>
            <a:r>
              <a:rPr lang="en-US" altLang="zh-CN" sz="1600" b="1" i="0">
                <a:latin typeface="宋体" panose="02010600030101010101" pitchFamily="2" charset="-122"/>
                <a:ea typeface="宋体" panose="02010600030101010101" pitchFamily="2" charset="-122"/>
              </a:rPr>
              <a:t>1.</a:t>
            </a:r>
            <a:r>
              <a:rPr lang="zh-CN" altLang="en-US" sz="1600" b="1">
                <a:latin typeface="宋体" panose="02010600030101010101" pitchFamily="2" charset="-122"/>
                <a:ea typeface="宋体" panose="02010600030101010101" pitchFamily="2" charset="-122"/>
                <a:sym typeface="+mn-ea"/>
              </a:rPr>
              <a:t>数据趋势</a:t>
            </a:r>
            <a:r>
              <a:rPr lang="zh-CN" altLang="en-US" sz="1600">
                <a:latin typeface="宋体" panose="02010600030101010101" pitchFamily="2" charset="-122"/>
                <a:ea typeface="宋体" panose="02010600030101010101" pitchFamily="2" charset="-122"/>
                <a:sym typeface="+mn-ea"/>
              </a:rPr>
              <a:t>：</a:t>
            </a:r>
            <a:r>
              <a:rPr lang="zh-CN" altLang="en-US" sz="1400">
                <a:latin typeface="宋体" panose="02010600030101010101" pitchFamily="2" charset="-122"/>
                <a:ea typeface="宋体" panose="02010600030101010101" pitchFamily="2" charset="-122"/>
                <a:sym typeface="+mn-ea"/>
              </a:rPr>
              <a:t>月度变化图显示了OpenRank值整体处于比较低的水平。</a:t>
            </a:r>
            <a:endParaRPr lang="en-US" altLang="zh-CN" sz="1600" b="1" i="0">
              <a:latin typeface="宋体" panose="02010600030101010101" pitchFamily="2" charset="-122"/>
              <a:ea typeface="宋体" panose="02010600030101010101" pitchFamily="2" charset="-122"/>
            </a:endParaRPr>
          </a:p>
          <a:p>
            <a:pPr marL="0" indent="457200" algn="just" defTabSz="266700">
              <a:lnSpc>
                <a:spcPct val="100000"/>
              </a:lnSpc>
              <a:buClrTx/>
              <a:buSzTx/>
              <a:buFontTx/>
            </a:pPr>
            <a:r>
              <a:rPr lang="en-US" altLang="zh-CN" sz="1600" b="1" i="0">
                <a:latin typeface="宋体" panose="02010600030101010101" pitchFamily="2" charset="-122"/>
                <a:ea typeface="宋体" panose="02010600030101010101" pitchFamily="2" charset="-122"/>
              </a:rPr>
              <a:t>2.</a:t>
            </a:r>
            <a:r>
              <a:rPr lang="zh-CN" altLang="en-US" sz="1600" b="1">
                <a:latin typeface="宋体" panose="02010600030101010101" pitchFamily="2" charset="-122"/>
                <a:ea typeface="宋体" panose="02010600030101010101" pitchFamily="2" charset="-122"/>
                <a:sym typeface="+mn-ea"/>
              </a:rPr>
              <a:t>中心星球特征</a:t>
            </a:r>
            <a:r>
              <a:rPr lang="zh-CN" altLang="en-US" sz="1600">
                <a:latin typeface="宋体" panose="02010600030101010101" pitchFamily="2" charset="-122"/>
                <a:ea typeface="宋体" panose="02010600030101010101" pitchFamily="2" charset="-122"/>
                <a:sym typeface="+mn-ea"/>
              </a:rPr>
              <a:t>：</a:t>
            </a:r>
            <a:r>
              <a:rPr lang="zh-CN" altLang="en-US" sz="1400">
                <a:latin typeface="宋体" panose="02010600030101010101" pitchFamily="2" charset="-122"/>
                <a:ea typeface="宋体" panose="02010600030101010101" pitchFamily="2" charset="-122"/>
                <a:sym typeface="+mn-ea"/>
              </a:rPr>
              <a:t>中心星球以棕色和绿色为主，更加近似于一种原始星球的形态，而这象征着该星球在项目和开发者活动度、OpenRank值上处于比较低的水平。或者说体现了该开源项目自身处于一种比较初期原始的形态。</a:t>
            </a:r>
            <a:endParaRPr lang="zh-CN" altLang="en-US" sz="1600" b="0" i="0">
              <a:latin typeface="宋体" panose="02010600030101010101" pitchFamily="2" charset="-122"/>
              <a:ea typeface="宋体" panose="02010600030101010101" pitchFamily="2" charset="-122"/>
            </a:endParaRPr>
          </a:p>
          <a:p>
            <a:pPr marL="0" indent="457200" algn="just" defTabSz="266700">
              <a:lnSpc>
                <a:spcPct val="100000"/>
              </a:lnSpc>
              <a:spcBef>
                <a:spcPts val="1100"/>
              </a:spcBef>
              <a:buClrTx/>
              <a:buSzTx/>
              <a:buFontTx/>
            </a:pPr>
            <a:r>
              <a:rPr lang="zh-CN" altLang="en-US" sz="1800" b="1" i="0">
                <a:latin typeface="宋体" panose="02010600030101010101" pitchFamily="2" charset="-122"/>
                <a:ea typeface="宋体" panose="02010600030101010101" pitchFamily="2" charset="-122"/>
              </a:rPr>
              <a:t>星球B（OpenRank: 40）</a:t>
            </a:r>
            <a:endParaRPr lang="zh-CN" altLang="en-US" sz="1800" b="1" i="0">
              <a:latin typeface="宋体" panose="02010600030101010101" pitchFamily="2" charset="-122"/>
              <a:ea typeface="宋体" panose="02010600030101010101" pitchFamily="2" charset="-122"/>
            </a:endParaRPr>
          </a:p>
          <a:p>
            <a:pPr marL="0" indent="457200" algn="just" defTabSz="266700">
              <a:lnSpc>
                <a:spcPct val="100000"/>
              </a:lnSpc>
              <a:spcBef>
                <a:spcPts val="1100"/>
              </a:spcBef>
              <a:buClrTx/>
              <a:buSzTx/>
              <a:buFontTx/>
            </a:pPr>
            <a:r>
              <a:rPr lang="en-US" altLang="zh-CN" sz="1600" b="1" i="0">
                <a:latin typeface="宋体" panose="02010600030101010101" pitchFamily="2" charset="-122"/>
                <a:ea typeface="宋体" panose="02010600030101010101" pitchFamily="2" charset="-122"/>
              </a:rPr>
              <a:t>1.</a:t>
            </a:r>
            <a:r>
              <a:rPr lang="zh-CN" altLang="en-US" sz="1600" b="1">
                <a:latin typeface="宋体" panose="02010600030101010101" pitchFamily="2" charset="-122"/>
                <a:ea typeface="宋体" panose="02010600030101010101" pitchFamily="2" charset="-122"/>
                <a:sym typeface="+mn-ea"/>
              </a:rPr>
              <a:t>数据趋势</a:t>
            </a:r>
            <a:r>
              <a:rPr lang="zh-CN" altLang="en-US" sz="1600">
                <a:latin typeface="宋体" panose="02010600030101010101" pitchFamily="2" charset="-122"/>
                <a:ea typeface="宋体" panose="02010600030101010101" pitchFamily="2" charset="-122"/>
                <a:sym typeface="+mn-ea"/>
              </a:rPr>
              <a:t>：</a:t>
            </a:r>
            <a:r>
              <a:rPr lang="zh-CN" altLang="en-US" sz="1400">
                <a:latin typeface="宋体" panose="02010600030101010101" pitchFamily="2" charset="-122"/>
                <a:ea typeface="宋体" panose="02010600030101010101" pitchFamily="2" charset="-122"/>
                <a:sym typeface="+mn-ea"/>
              </a:rPr>
              <a:t>月度变化图显示了明显的上升趋势，这表明在观察期内，整体表现有显著提升。开发者的OpenRank百分比饼图同样显示了不同开发者的贡献分布，但具体比例需要查看图例。</a:t>
            </a:r>
            <a:endParaRPr lang="zh-CN" altLang="en-US" sz="1600" i="0">
              <a:latin typeface="宋体" panose="02010600030101010101" pitchFamily="2" charset="-122"/>
              <a:ea typeface="宋体" panose="02010600030101010101" pitchFamily="2" charset="-122"/>
            </a:endParaRPr>
          </a:p>
          <a:p>
            <a:pPr marL="0" indent="457200" algn="just" defTabSz="266700">
              <a:lnSpc>
                <a:spcPct val="100000"/>
              </a:lnSpc>
              <a:buClrTx/>
              <a:buSzTx/>
              <a:buFontTx/>
            </a:pPr>
            <a:r>
              <a:rPr lang="en-US" altLang="zh-CN" sz="1600" b="1" i="0">
                <a:latin typeface="宋体" panose="02010600030101010101" pitchFamily="2" charset="-122"/>
                <a:ea typeface="宋体" panose="02010600030101010101" pitchFamily="2" charset="-122"/>
              </a:rPr>
              <a:t>2.</a:t>
            </a:r>
            <a:r>
              <a:rPr lang="zh-CN" altLang="en-US" sz="1600" b="1" i="0">
                <a:latin typeface="宋体" panose="02010600030101010101" pitchFamily="2" charset="-122"/>
                <a:ea typeface="宋体" panose="02010600030101010101" pitchFamily="2" charset="-122"/>
              </a:rPr>
              <a:t>中心星球特征</a:t>
            </a:r>
            <a:r>
              <a:rPr lang="zh-CN" altLang="en-US" sz="1600" b="0" i="0">
                <a:latin typeface="宋体" panose="02010600030101010101" pitchFamily="2" charset="-122"/>
                <a:ea typeface="宋体" panose="02010600030101010101" pitchFamily="2" charset="-122"/>
              </a:rPr>
              <a:t>：</a:t>
            </a:r>
            <a:r>
              <a:rPr lang="zh-CN" altLang="en-US" sz="1400" b="0" i="0">
                <a:latin typeface="宋体" panose="02010600030101010101" pitchFamily="2" charset="-122"/>
                <a:ea typeface="宋体" panose="02010600030101010101" pitchFamily="2" charset="-122"/>
              </a:rPr>
              <a:t>中心星球以蓝色和绿色为主，更贴近地球的色彩和地形分布。体现了一种</a:t>
            </a:r>
            <a:r>
              <a:rPr lang="en-US" altLang="zh-CN" sz="1400" b="0" i="0">
                <a:latin typeface="宋体" panose="02010600030101010101" pitchFamily="2" charset="-122"/>
                <a:ea typeface="宋体" panose="02010600030101010101" pitchFamily="2" charset="-122"/>
              </a:rPr>
              <a:t>“</a:t>
            </a:r>
            <a:r>
              <a:rPr lang="zh-CN" altLang="en-US" sz="1400" b="0" i="0">
                <a:latin typeface="宋体" panose="02010600030101010101" pitchFamily="2" charset="-122"/>
                <a:ea typeface="宋体" panose="02010600030101010101" pitchFamily="2" charset="-122"/>
              </a:rPr>
              <a:t>生机勃勃</a:t>
            </a:r>
            <a:r>
              <a:rPr lang="en-US" altLang="zh-CN" sz="1400" b="0" i="0">
                <a:latin typeface="宋体" panose="02010600030101010101" pitchFamily="2" charset="-122"/>
                <a:ea typeface="宋体" panose="02010600030101010101" pitchFamily="2" charset="-122"/>
              </a:rPr>
              <a:t>”</a:t>
            </a:r>
            <a:r>
              <a:rPr lang="zh-CN" altLang="en-US" sz="1400" b="0" i="0">
                <a:latin typeface="宋体" panose="02010600030101010101" pitchFamily="2" charset="-122"/>
                <a:ea typeface="宋体" panose="02010600030101010101" pitchFamily="2" charset="-122"/>
              </a:rPr>
              <a:t>的效果。我们希望这种富有生机的效果能够展现这个开源项目自身的活跃效果。</a:t>
            </a:r>
            <a:endParaRPr lang="zh-CN" altLang="en-US" sz="1600" b="0" i="0">
              <a:latin typeface="宋体" panose="02010600030101010101" pitchFamily="2" charset="-122"/>
              <a:ea typeface="宋体" panose="02010600030101010101" pitchFamily="2" charset="-122"/>
            </a:endParaRPr>
          </a:p>
          <a:p>
            <a:pPr marL="0" indent="457200" algn="just" defTabSz="266700">
              <a:lnSpc>
                <a:spcPct val="100000"/>
              </a:lnSpc>
              <a:buClrTx/>
              <a:buSzTx/>
              <a:buFontTx/>
            </a:pPr>
            <a:r>
              <a:rPr lang="zh-CN" altLang="en-US" sz="1600" b="0" i="0">
                <a:latin typeface="宋体" panose="02010600030101010101" pitchFamily="2" charset="-122"/>
                <a:ea typeface="宋体" panose="02010600030101010101" pitchFamily="2" charset="-122"/>
              </a:rPr>
              <a:t>通过结合中心星球的特点和数据趋势，我们可以更直观地理解不同时间段或条件下的OpenRank表现和开发者的贡献。这种可视化方法有助于快速识别问题区域和积极趋势，为决策提供支持。</a:t>
            </a:r>
            <a:endParaRPr lang="zh-CN" altLang="en-US" sz="1600" b="0" i="0">
              <a:latin typeface="宋体" panose="02010600030101010101" pitchFamily="2" charset="-122"/>
              <a:ea typeface="宋体" panose="02010600030101010101" pitchFamily="2" charset="-122"/>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相关</a:t>
            </a:r>
            <a:r>
              <a:rPr lang="zh-CN" altLang="en-US"/>
              <a:t>技术</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a:t>
            </a:r>
            <a:r>
              <a:rPr lang="en-US" altLang="zh-CN"/>
              <a:t>3</a:t>
            </a:r>
            <a:endParaRPr lang="en-US" altLang="zh-CN"/>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p:cNvSpPr>
            <a:spLocks noGrp="1"/>
          </p:cNvSpPr>
          <p:nvPr>
            <p:ph type="title"/>
            <p:custDataLst>
              <p:tags r:id="rId1"/>
            </p:custDataLst>
          </p:nvPr>
        </p:nvSpPr>
        <p:spPr/>
        <p:txBody>
          <a:bodyPr/>
          <a:lstStyle/>
          <a:p>
            <a:r>
              <a:rPr lang="zh-CN" altLang="en-US">
                <a:sym typeface="+mn-ea"/>
              </a:rPr>
              <a:t>相关技术</a:t>
            </a:r>
            <a:endParaRPr lang="zh-CN" altLang="en-US" dirty="0"/>
          </a:p>
        </p:txBody>
      </p:sp>
      <p:sp>
        <p:nvSpPr>
          <p:cNvPr id="70" name="矩形 69"/>
          <p:cNvSpPr/>
          <p:nvPr>
            <p:custDataLst>
              <p:tags r:id="rId2"/>
            </p:custDataLst>
          </p:nvPr>
        </p:nvSpPr>
        <p:spPr>
          <a:xfrm>
            <a:off x="2308026" y="242495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r"/>
            <a:r>
              <a:rPr lang="zh-CN" altLang="en-US" sz="2000" b="1" kern="0" dirty="0">
                <a:solidFill>
                  <a:schemeClr val="accent1"/>
                </a:solidFill>
                <a:cs typeface="+mn-lt"/>
              </a:rPr>
              <a:t>基于</a:t>
            </a:r>
            <a:r>
              <a:rPr lang="en-US" altLang="zh-CN" sz="2000" b="1" kern="0" dirty="0">
                <a:solidFill>
                  <a:schemeClr val="accent1"/>
                </a:solidFill>
                <a:cs typeface="+mn-lt"/>
              </a:rPr>
              <a:t>Unity</a:t>
            </a:r>
            <a:r>
              <a:rPr lang="zh-CN" altLang="en-US" sz="2000" b="1" kern="0" dirty="0">
                <a:solidFill>
                  <a:schemeClr val="accent1"/>
                </a:solidFill>
                <a:cs typeface="+mn-lt"/>
              </a:rPr>
              <a:t>的</a:t>
            </a:r>
            <a:r>
              <a:rPr lang="en-US" altLang="zh-CN" sz="2000" b="1" kern="0" dirty="0">
                <a:solidFill>
                  <a:schemeClr val="accent1"/>
                </a:solidFill>
                <a:cs typeface="+mn-lt"/>
              </a:rPr>
              <a:t>3D</a:t>
            </a:r>
            <a:r>
              <a:rPr lang="zh-CN" altLang="en-US" sz="2000" b="1" kern="0" dirty="0">
                <a:solidFill>
                  <a:schemeClr val="accent1"/>
                </a:solidFill>
                <a:cs typeface="+mn-lt"/>
              </a:rPr>
              <a:t>世界开发</a:t>
            </a:r>
            <a:endParaRPr lang="zh-CN" altLang="en-US" sz="2000" b="1" kern="0" dirty="0">
              <a:solidFill>
                <a:schemeClr val="accent1"/>
              </a:solidFill>
              <a:cs typeface="+mn-lt"/>
            </a:endParaRPr>
          </a:p>
          <a:p>
            <a:pPr algn="r"/>
            <a:r>
              <a:rPr lang="zh-CN" altLang="en-US" sz="2000" b="1" kern="0" dirty="0">
                <a:solidFill>
                  <a:schemeClr val="accent1"/>
                </a:solidFill>
                <a:cs typeface="+mn-lt"/>
              </a:rPr>
              <a:t>与屏幕</a:t>
            </a:r>
            <a:r>
              <a:rPr lang="zh-CN" altLang="en-US" sz="2000" b="1" kern="0" dirty="0">
                <a:solidFill>
                  <a:schemeClr val="accent1"/>
                </a:solidFill>
                <a:cs typeface="+mn-lt"/>
              </a:rPr>
              <a:t>后处理</a:t>
            </a:r>
            <a:endParaRPr lang="zh-CN" altLang="en-US" sz="2000" b="1" kern="0" dirty="0">
              <a:solidFill>
                <a:schemeClr val="accent1"/>
              </a:solidFill>
              <a:cs typeface="+mn-lt"/>
            </a:endParaRPr>
          </a:p>
        </p:txBody>
      </p:sp>
      <p:sp>
        <p:nvSpPr>
          <p:cNvPr id="71" name="矩形 70"/>
          <p:cNvSpPr/>
          <p:nvPr>
            <p:custDataLst>
              <p:tags r:id="rId3"/>
            </p:custDataLst>
          </p:nvPr>
        </p:nvSpPr>
        <p:spPr>
          <a:xfrm>
            <a:off x="2308026" y="450066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r"/>
            <a:r>
              <a:rPr lang="en-US" altLang="zh-CN" sz="2000" b="1" kern="0" dirty="0">
                <a:solidFill>
                  <a:schemeClr val="accent1"/>
                </a:solidFill>
                <a:cs typeface="+mn-lt"/>
              </a:rPr>
              <a:t>基于柏林噪声的随机地形生成</a:t>
            </a:r>
            <a:endParaRPr lang="en-US" altLang="zh-CN" sz="2000" b="1" kern="0" dirty="0">
              <a:solidFill>
                <a:schemeClr val="accent1"/>
              </a:solidFill>
              <a:cs typeface="+mn-lt"/>
            </a:endParaRPr>
          </a:p>
        </p:txBody>
      </p:sp>
      <p:sp>
        <p:nvSpPr>
          <p:cNvPr id="72" name="矩形 71"/>
          <p:cNvSpPr/>
          <p:nvPr>
            <p:custDataLst>
              <p:tags r:id="rId4"/>
            </p:custDataLst>
          </p:nvPr>
        </p:nvSpPr>
        <p:spPr>
          <a:xfrm>
            <a:off x="8130750" y="239066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l"/>
            <a:r>
              <a:rPr lang="en-US" altLang="zh-CN" sz="2000" b="1" kern="0" dirty="0">
                <a:solidFill>
                  <a:schemeClr val="accent1"/>
                </a:solidFill>
                <a:cs typeface="+mn-lt"/>
              </a:rPr>
              <a:t>基于KDTree+对象池的多节点优化</a:t>
            </a:r>
            <a:endParaRPr lang="en-US" altLang="zh-CN" sz="2000" b="1" kern="0" dirty="0">
              <a:solidFill>
                <a:schemeClr val="accent1"/>
              </a:solidFill>
              <a:cs typeface="+mn-lt"/>
            </a:endParaRPr>
          </a:p>
        </p:txBody>
      </p:sp>
      <p:sp>
        <p:nvSpPr>
          <p:cNvPr id="73" name="矩形 72"/>
          <p:cNvSpPr/>
          <p:nvPr>
            <p:custDataLst>
              <p:tags r:id="rId5"/>
            </p:custDataLst>
          </p:nvPr>
        </p:nvSpPr>
        <p:spPr>
          <a:xfrm>
            <a:off x="8247590" y="4500666"/>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l"/>
            <a:r>
              <a:rPr lang="en-US" altLang="zh-CN" sz="2000" b="1" kern="0" dirty="0">
                <a:solidFill>
                  <a:schemeClr val="accent1"/>
                </a:solidFill>
                <a:cs typeface="+mn-lt"/>
              </a:rPr>
              <a:t>基于LOD的地形系统优化</a:t>
            </a:r>
            <a:endParaRPr lang="en-US" altLang="zh-CN" sz="2000" b="1" kern="0" dirty="0">
              <a:solidFill>
                <a:schemeClr val="accent1"/>
              </a:solidFill>
              <a:cs typeface="+mn-lt"/>
            </a:endParaRPr>
          </a:p>
        </p:txBody>
      </p:sp>
      <p:sp>
        <p:nvSpPr>
          <p:cNvPr id="79" name="任意多边形: 形状 78"/>
          <p:cNvSpPr/>
          <p:nvPr>
            <p:custDataLst>
              <p:tags r:id="rId6"/>
            </p:custDataLst>
          </p:nvPr>
        </p:nvSpPr>
        <p:spPr>
          <a:xfrm>
            <a:off x="4381725" y="2203680"/>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0" name="任意多边形: 形状 79"/>
          <p:cNvSpPr/>
          <p:nvPr>
            <p:custDataLst>
              <p:tags r:id="rId7"/>
            </p:custDataLst>
          </p:nvPr>
        </p:nvSpPr>
        <p:spPr>
          <a:xfrm rot="16200000">
            <a:off x="4385416" y="3168421"/>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55000"/>
              <a:lumOff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形状 80"/>
          <p:cNvSpPr/>
          <p:nvPr>
            <p:custDataLst>
              <p:tags r:id="rId8"/>
            </p:custDataLst>
          </p:nvPr>
        </p:nvSpPr>
        <p:spPr>
          <a:xfrm rot="10800000">
            <a:off x="5352388" y="3167701"/>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70000"/>
              <a:lumOff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2" name="任意多边形: 形状 81"/>
          <p:cNvSpPr/>
          <p:nvPr>
            <p:custDataLst>
              <p:tags r:id="rId9"/>
            </p:custDataLst>
          </p:nvPr>
        </p:nvSpPr>
        <p:spPr>
          <a:xfrm rot="5400000">
            <a:off x="5349436" y="2205877"/>
            <a:ext cx="2457886" cy="2311781"/>
          </a:xfrm>
          <a:custGeom>
            <a:avLst/>
            <a:gdLst>
              <a:gd name="connsiteX0" fmla="*/ 173571 w 2643290"/>
              <a:gd name="connsiteY0" fmla="*/ 0 h 2486164"/>
              <a:gd name="connsiteX1" fmla="*/ 867831 w 2643290"/>
              <a:gd name="connsiteY1" fmla="*/ 0 h 2486164"/>
              <a:gd name="connsiteX2" fmla="*/ 1041401 w 2643290"/>
              <a:gd name="connsiteY2" fmla="*/ 173570 h 2486164"/>
              <a:gd name="connsiteX3" fmla="*/ 1041401 w 2643290"/>
              <a:gd name="connsiteY3" fmla="*/ 1718730 h 2486164"/>
              <a:gd name="connsiteX4" fmla="*/ 1041200 w 2643290"/>
              <a:gd name="connsiteY4" fmla="*/ 1719728 h 2486164"/>
              <a:gd name="connsiteX5" fmla="*/ 1043260 w 2643290"/>
              <a:gd name="connsiteY5" fmla="*/ 1719728 h 2486164"/>
              <a:gd name="connsiteX6" fmla="*/ 1043260 w 2643290"/>
              <a:gd name="connsiteY6" fmla="*/ 1719729 h 2486164"/>
              <a:gd name="connsiteX7" fmla="*/ 2642450 w 2643290"/>
              <a:gd name="connsiteY7" fmla="*/ 1719730 h 2486164"/>
              <a:gd name="connsiteX8" fmla="*/ 2643290 w 2643290"/>
              <a:gd name="connsiteY8" fmla="*/ 1728064 h 2486164"/>
              <a:gd name="connsiteX9" fmla="*/ 2641424 w 2643290"/>
              <a:gd name="connsiteY9" fmla="*/ 1765019 h 2486164"/>
              <a:gd name="connsiteX10" fmla="*/ 1924425 w 2643290"/>
              <a:gd name="connsiteY10" fmla="*/ 2482018 h 2486164"/>
              <a:gd name="connsiteX11" fmla="*/ 1842316 w 2643290"/>
              <a:gd name="connsiteY11" fmla="*/ 2486164 h 2486164"/>
              <a:gd name="connsiteX12" fmla="*/ 1842274 w 2643290"/>
              <a:gd name="connsiteY12" fmla="*/ 2486164 h 2486164"/>
              <a:gd name="connsiteX13" fmla="*/ 1795099 w 2643290"/>
              <a:gd name="connsiteY13" fmla="*/ 2483782 h 2486164"/>
              <a:gd name="connsiteX14" fmla="*/ 843745 w 2643290"/>
              <a:gd name="connsiteY14" fmla="*/ 2483781 h 2486164"/>
              <a:gd name="connsiteX15" fmla="*/ 796590 w 2643290"/>
              <a:gd name="connsiteY15" fmla="*/ 2486162 h 2486164"/>
              <a:gd name="connsiteX16" fmla="*/ 796513 w 2643290"/>
              <a:gd name="connsiteY16" fmla="*/ 2486162 h 2486164"/>
              <a:gd name="connsiteX17" fmla="*/ 714421 w 2643290"/>
              <a:gd name="connsiteY17" fmla="*/ 2482017 h 2486164"/>
              <a:gd name="connsiteX18" fmla="*/ 9595 w 2643290"/>
              <a:gd name="connsiteY18" fmla="*/ 1844776 h 2486164"/>
              <a:gd name="connsiteX19" fmla="*/ 9273 w 2643290"/>
              <a:gd name="connsiteY19" fmla="*/ 1842667 h 2486164"/>
              <a:gd name="connsiteX20" fmla="*/ 0 w 2643290"/>
              <a:gd name="connsiteY20" fmla="*/ 1750685 h 2486164"/>
              <a:gd name="connsiteX21" fmla="*/ 2149 w 2643290"/>
              <a:gd name="connsiteY21" fmla="*/ 1729369 h 2486164"/>
              <a:gd name="connsiteX22" fmla="*/ 1 w 2643290"/>
              <a:gd name="connsiteY22" fmla="*/ 1718730 h 2486164"/>
              <a:gd name="connsiteX23" fmla="*/ 1 w 2643290"/>
              <a:gd name="connsiteY23" fmla="*/ 173570 h 2486164"/>
              <a:gd name="connsiteX24" fmla="*/ 173571 w 2643290"/>
              <a:gd name="connsiteY24" fmla="*/ 0 h 248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43290" h="2486164">
                <a:moveTo>
                  <a:pt x="173571" y="0"/>
                </a:moveTo>
                <a:lnTo>
                  <a:pt x="867831" y="0"/>
                </a:lnTo>
                <a:cubicBezTo>
                  <a:pt x="963691" y="0"/>
                  <a:pt x="1041401" y="77710"/>
                  <a:pt x="1041401" y="173570"/>
                </a:cubicBezTo>
                <a:lnTo>
                  <a:pt x="1041401" y="1718730"/>
                </a:lnTo>
                <a:lnTo>
                  <a:pt x="1041200" y="1719728"/>
                </a:lnTo>
                <a:lnTo>
                  <a:pt x="1043260" y="1719728"/>
                </a:lnTo>
                <a:lnTo>
                  <a:pt x="1043260" y="1719729"/>
                </a:lnTo>
                <a:lnTo>
                  <a:pt x="2642450" y="1719730"/>
                </a:lnTo>
                <a:lnTo>
                  <a:pt x="2643290" y="1728064"/>
                </a:lnTo>
                <a:lnTo>
                  <a:pt x="2641424" y="1765019"/>
                </a:lnTo>
                <a:cubicBezTo>
                  <a:pt x="2603031" y="2143072"/>
                  <a:pt x="2302479" y="2443624"/>
                  <a:pt x="1924425" y="2482018"/>
                </a:cubicBezTo>
                <a:lnTo>
                  <a:pt x="1842316" y="2486164"/>
                </a:lnTo>
                <a:lnTo>
                  <a:pt x="1842274" y="2486164"/>
                </a:lnTo>
                <a:lnTo>
                  <a:pt x="1795099" y="2483782"/>
                </a:lnTo>
                <a:lnTo>
                  <a:pt x="843745" y="2483781"/>
                </a:lnTo>
                <a:lnTo>
                  <a:pt x="796590" y="2486162"/>
                </a:lnTo>
                <a:lnTo>
                  <a:pt x="796513" y="2486162"/>
                </a:lnTo>
                <a:lnTo>
                  <a:pt x="714421" y="2482017"/>
                </a:lnTo>
                <a:cubicBezTo>
                  <a:pt x="363372" y="2446366"/>
                  <a:pt x="79147" y="2184670"/>
                  <a:pt x="9595" y="1844776"/>
                </a:cubicBezTo>
                <a:lnTo>
                  <a:pt x="9273" y="1842667"/>
                </a:lnTo>
                <a:lnTo>
                  <a:pt x="0" y="1750685"/>
                </a:lnTo>
                <a:lnTo>
                  <a:pt x="2149" y="1729369"/>
                </a:lnTo>
                <a:lnTo>
                  <a:pt x="1" y="1718730"/>
                </a:lnTo>
                <a:lnTo>
                  <a:pt x="1" y="173570"/>
                </a:lnTo>
                <a:cubicBezTo>
                  <a:pt x="1" y="77710"/>
                  <a:pt x="77711" y="0"/>
                  <a:pt x="173571" y="0"/>
                </a:cubicBezTo>
                <a:close/>
              </a:path>
            </a:pathLst>
          </a:custGeom>
          <a:solidFill>
            <a:schemeClr val="accent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3" name="椭圆 82"/>
          <p:cNvSpPr/>
          <p:nvPr>
            <p:custDataLst>
              <p:tags r:id="rId10"/>
            </p:custDataLst>
          </p:nvPr>
        </p:nvSpPr>
        <p:spPr>
          <a:xfrm>
            <a:off x="5349435" y="3096846"/>
            <a:ext cx="1493865" cy="1493865"/>
          </a:xfrm>
          <a:prstGeom prst="ellipse">
            <a:avLst/>
          </a:prstGeom>
          <a:solidFill>
            <a:schemeClr val="l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 </a:t>
            </a:r>
            <a:endParaRPr lang="zh-CN" altLang="en-US" dirty="0">
              <a:solidFill>
                <a:schemeClr val="bg2"/>
              </a:solidFill>
            </a:endParaRPr>
          </a:p>
        </p:txBody>
      </p:sp>
      <p:sp>
        <p:nvSpPr>
          <p:cNvPr id="85" name="椭圆 84"/>
          <p:cNvSpPr>
            <a:spLocks noChangeAspect="1"/>
          </p:cNvSpPr>
          <p:nvPr>
            <p:custDataLst>
              <p:tags r:id="rId11"/>
            </p:custDataLst>
          </p:nvPr>
        </p:nvSpPr>
        <p:spPr>
          <a:xfrm>
            <a:off x="4587398" y="2382563"/>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custDataLst>
              <p:tags r:id="rId12"/>
            </p:custDataLst>
          </p:nvPr>
        </p:nvSpPr>
        <p:spPr>
          <a:xfrm>
            <a:off x="6980066" y="2324497"/>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custDataLst>
              <p:tags r:id="rId13"/>
            </p:custDataLst>
          </p:nvPr>
        </p:nvSpPr>
        <p:spPr>
          <a:xfrm>
            <a:off x="7055500" y="4724241"/>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custDataLst>
              <p:tags r:id="rId14"/>
            </p:custDataLst>
          </p:nvPr>
        </p:nvSpPr>
        <p:spPr>
          <a:xfrm>
            <a:off x="4635429" y="4796281"/>
            <a:ext cx="576000" cy="57600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17" descr="343435383038363b343532323430323bcdc6b9e3b7bdb0b8"/>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7034066" y="2382563"/>
            <a:ext cx="468000" cy="468000"/>
          </a:xfrm>
          <a:prstGeom prst="rect">
            <a:avLst/>
          </a:prstGeom>
        </p:spPr>
      </p:pic>
      <p:pic>
        <p:nvPicPr>
          <p:cNvPr id="26" name="图片 23" descr="343439383331313b343532303034303bcffacadbb9dcc0ed"/>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5845304" y="3609833"/>
            <a:ext cx="504000" cy="504000"/>
          </a:xfrm>
          <a:prstGeom prst="rect">
            <a:avLst/>
          </a:prstGeom>
        </p:spPr>
      </p:pic>
      <p:pic>
        <p:nvPicPr>
          <p:cNvPr id="27" name="图片 15" descr="343435383038363b343532323430353bcdf8c2e7d3aacffa"/>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4641398" y="2436563"/>
            <a:ext cx="468000" cy="468000"/>
          </a:xfrm>
          <a:prstGeom prst="rect">
            <a:avLst/>
          </a:prstGeom>
        </p:spPr>
      </p:pic>
      <p:pic>
        <p:nvPicPr>
          <p:cNvPr id="28" name="图片 18" descr="343435383038363b343532323430313bd6b4d0d0bcc6bbae"/>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7112389" y="4778241"/>
            <a:ext cx="468000" cy="468000"/>
          </a:xfrm>
          <a:prstGeom prst="rect">
            <a:avLst/>
          </a:prstGeom>
        </p:spPr>
      </p:pic>
      <p:pic>
        <p:nvPicPr>
          <p:cNvPr id="29" name="图片 12" descr="343435383038363b343532323339343bcde2bbe3"/>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4689429" y="4850281"/>
            <a:ext cx="468000" cy="468000"/>
          </a:xfrm>
          <a:prstGeom prst="rect">
            <a:avLst/>
          </a:prstGeom>
        </p:spPr>
      </p:pic>
    </p:spTree>
    <p:custDataLst>
      <p:tags r:id="rId30"/>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相关技术</a:t>
            </a:r>
            <a:endParaRPr lang="zh-CN" altLang="en-US">
              <a:latin typeface="+mn-ea"/>
              <a:cs typeface="+mn-ea"/>
              <a:sym typeface="+mn-ea"/>
            </a:endParaRPr>
          </a:p>
        </p:txBody>
      </p:sp>
      <p:sp>
        <p:nvSpPr>
          <p:cNvPr id="3" name="文本框 2"/>
          <p:cNvSpPr txBox="1"/>
          <p:nvPr/>
        </p:nvSpPr>
        <p:spPr>
          <a:xfrm>
            <a:off x="532130" y="1405890"/>
            <a:ext cx="3877310" cy="706755"/>
          </a:xfrm>
          <a:prstGeom prst="rect">
            <a:avLst/>
          </a:prstGeom>
          <a:noFill/>
        </p:spPr>
        <p:txBody>
          <a:bodyPr wrap="square" rtlCol="0" anchor="t">
            <a:spAutoFit/>
          </a:bodyPr>
          <a:p>
            <a:pPr algn="r"/>
            <a:r>
              <a:rPr lang="zh-CN" altLang="en-US" sz="2000" b="1" kern="0" dirty="0">
                <a:solidFill>
                  <a:schemeClr val="accent1"/>
                </a:solidFill>
                <a:cs typeface="+mn-lt"/>
                <a:sym typeface="+mn-ea"/>
              </a:rPr>
              <a:t>基于</a:t>
            </a:r>
            <a:r>
              <a:rPr lang="en-US" altLang="zh-CN" sz="2000" b="1" kern="0" dirty="0">
                <a:solidFill>
                  <a:schemeClr val="accent1"/>
                </a:solidFill>
                <a:cs typeface="+mn-lt"/>
                <a:sym typeface="+mn-ea"/>
              </a:rPr>
              <a:t>Unity</a:t>
            </a:r>
            <a:r>
              <a:rPr lang="zh-CN" altLang="en-US" sz="2000" b="1" kern="0" dirty="0">
                <a:solidFill>
                  <a:schemeClr val="accent1"/>
                </a:solidFill>
                <a:cs typeface="+mn-lt"/>
                <a:sym typeface="+mn-ea"/>
              </a:rPr>
              <a:t>的</a:t>
            </a:r>
            <a:r>
              <a:rPr lang="en-US" altLang="zh-CN" sz="2000" b="1" kern="0" dirty="0">
                <a:solidFill>
                  <a:schemeClr val="accent1"/>
                </a:solidFill>
                <a:cs typeface="+mn-lt"/>
                <a:sym typeface="+mn-ea"/>
              </a:rPr>
              <a:t>3D</a:t>
            </a:r>
            <a:r>
              <a:rPr lang="zh-CN" altLang="en-US" sz="2000" b="1" kern="0" dirty="0">
                <a:solidFill>
                  <a:schemeClr val="accent1"/>
                </a:solidFill>
                <a:cs typeface="+mn-lt"/>
                <a:sym typeface="+mn-ea"/>
              </a:rPr>
              <a:t>世界开发</a:t>
            </a:r>
            <a:endParaRPr lang="zh-CN" altLang="en-US" sz="2000" b="1" kern="0" dirty="0">
              <a:solidFill>
                <a:schemeClr val="accent1"/>
              </a:solidFill>
              <a:cs typeface="+mn-lt"/>
            </a:endParaRPr>
          </a:p>
          <a:p>
            <a:pPr algn="r"/>
            <a:r>
              <a:rPr lang="zh-CN" altLang="en-US" sz="2000" b="1" kern="0" dirty="0">
                <a:solidFill>
                  <a:schemeClr val="accent1"/>
                </a:solidFill>
                <a:cs typeface="+mn-lt"/>
                <a:sym typeface="+mn-ea"/>
              </a:rPr>
              <a:t>与屏幕后处理</a:t>
            </a:r>
            <a:endParaRPr lang="en-US" altLang="zh-CN" sz="2000" b="1" kern="0" dirty="0">
              <a:solidFill>
                <a:schemeClr val="accent1"/>
              </a:solidFill>
              <a:cs typeface="+mn-lt"/>
              <a:sym typeface="+mn-ea"/>
            </a:endParaRPr>
          </a:p>
        </p:txBody>
      </p:sp>
      <p:sp>
        <p:nvSpPr>
          <p:cNvPr id="4" name="文本框 3"/>
          <p:cNvSpPr txBox="1"/>
          <p:nvPr/>
        </p:nvSpPr>
        <p:spPr>
          <a:xfrm>
            <a:off x="792480" y="2268855"/>
            <a:ext cx="4577715" cy="1814830"/>
          </a:xfrm>
          <a:prstGeom prst="rect">
            <a:avLst/>
          </a:prstGeom>
        </p:spPr>
        <p:txBody>
          <a:bodyPr wrap="square">
            <a:spAutoFit/>
          </a:bodyPr>
          <a:p>
            <a:pPr marL="0" indent="457200" algn="just" defTabSz="266700">
              <a:spcBef>
                <a:spcPct val="0"/>
              </a:spcBef>
              <a:spcAft>
                <a:spcPct val="0"/>
              </a:spcAft>
            </a:pPr>
            <a:r>
              <a:rPr lang="zh-CN" altLang="en-US" sz="1600" b="1" kern="0" dirty="0">
                <a:solidFill>
                  <a:schemeClr val="accent1"/>
                </a:solidFill>
                <a:cs typeface="+mn-lt"/>
                <a:sym typeface="+mn-ea"/>
              </a:rPr>
              <a:t>基于</a:t>
            </a:r>
            <a:r>
              <a:rPr lang="en-US" altLang="zh-CN" sz="1600" b="1" kern="0" dirty="0">
                <a:solidFill>
                  <a:schemeClr val="accent1"/>
                </a:solidFill>
                <a:cs typeface="+mn-lt"/>
                <a:sym typeface="+mn-ea"/>
              </a:rPr>
              <a:t>Unity</a:t>
            </a:r>
            <a:r>
              <a:rPr lang="zh-CN" altLang="en-US" sz="1600" b="1" kern="0" dirty="0">
                <a:solidFill>
                  <a:schemeClr val="accent1"/>
                </a:solidFill>
                <a:cs typeface="+mn-lt"/>
                <a:sym typeface="+mn-ea"/>
              </a:rPr>
              <a:t>的</a:t>
            </a:r>
            <a:r>
              <a:rPr lang="en-US" altLang="zh-CN" sz="1600" b="1" kern="0" dirty="0">
                <a:solidFill>
                  <a:schemeClr val="accent1"/>
                </a:solidFill>
                <a:cs typeface="+mn-lt"/>
                <a:sym typeface="+mn-ea"/>
              </a:rPr>
              <a:t>3D</a:t>
            </a:r>
            <a:r>
              <a:rPr lang="zh-CN" altLang="en-US" sz="1600" b="1" kern="0" dirty="0">
                <a:solidFill>
                  <a:schemeClr val="accent1"/>
                </a:solidFill>
                <a:cs typeface="+mn-lt"/>
                <a:sym typeface="+mn-ea"/>
              </a:rPr>
              <a:t>世界开发</a:t>
            </a:r>
            <a:r>
              <a:rPr lang="zh-CN" altLang="en-US" sz="1600" b="0">
                <a:latin typeface="宋体" panose="02010600030101010101" pitchFamily="2" charset="-122"/>
                <a:ea typeface="宋体" panose="02010600030101010101" pitchFamily="2" charset="-122"/>
              </a:rPr>
              <a:t>基于</a:t>
            </a:r>
            <a:r>
              <a:rPr lang="en-US" altLang="zh-CN" sz="1600" b="0">
                <a:latin typeface="宋体" panose="02010600030101010101" pitchFamily="2" charset="-122"/>
                <a:ea typeface="宋体" panose="02010600030101010101" pitchFamily="2" charset="-122"/>
              </a:rPr>
              <a:t>Unity</a:t>
            </a:r>
            <a:r>
              <a:rPr lang="zh-CN" altLang="en-US" sz="1600" b="0">
                <a:latin typeface="宋体" panose="02010600030101010101" pitchFamily="2" charset="-122"/>
                <a:ea typeface="宋体" panose="02010600030101010101" pitchFamily="2" charset="-122"/>
              </a:rPr>
              <a:t>引擎进行</a:t>
            </a:r>
            <a:r>
              <a:rPr lang="en-US" altLang="zh-CN" sz="1600" b="0">
                <a:latin typeface="宋体" panose="02010600030101010101" pitchFamily="2" charset="-122"/>
                <a:ea typeface="宋体" panose="02010600030101010101" pitchFamily="2" charset="-122"/>
              </a:rPr>
              <a:t>3D</a:t>
            </a:r>
            <a:r>
              <a:rPr lang="zh-CN" altLang="en-US" sz="1600" b="0">
                <a:latin typeface="宋体" panose="02010600030101010101" pitchFamily="2" charset="-122"/>
                <a:ea typeface="宋体" panose="02010600030101010101" pitchFamily="2" charset="-122"/>
              </a:rPr>
              <a:t>星球和</a:t>
            </a:r>
            <a:r>
              <a:rPr lang="en-US" altLang="zh-CN" sz="1600" b="0">
                <a:latin typeface="宋体" panose="02010600030101010101" pitchFamily="2" charset="-122"/>
                <a:ea typeface="宋体" panose="02010600030101010101" pitchFamily="2" charset="-122"/>
              </a:rPr>
              <a:t>3D</a:t>
            </a:r>
            <a:r>
              <a:rPr lang="zh-CN" altLang="en-US" sz="1600" b="0">
                <a:latin typeface="宋体" panose="02010600030101010101" pitchFamily="2" charset="-122"/>
                <a:ea typeface="宋体" panose="02010600030101010101" pitchFamily="2" charset="-122"/>
              </a:rPr>
              <a:t>空间节点的排布。依托</a:t>
            </a:r>
            <a:r>
              <a:rPr lang="en-US" altLang="zh-CN" sz="1600" b="0">
                <a:latin typeface="宋体" panose="02010600030101010101" pitchFamily="2" charset="-122"/>
                <a:ea typeface="宋体" panose="02010600030101010101" pitchFamily="2" charset="-122"/>
              </a:rPr>
              <a:t>Unity</a:t>
            </a:r>
            <a:r>
              <a:rPr lang="zh-CN" altLang="en-US" sz="1600" b="0">
                <a:latin typeface="宋体" panose="02010600030101010101" pitchFamily="2" charset="-122"/>
                <a:ea typeface="宋体" panose="02010600030101010101" pitchFamily="2" charset="-122"/>
              </a:rPr>
              <a:t>引擎，实现了诸如视锥体剔除、遮挡剔除等优化</a:t>
            </a:r>
            <a:r>
              <a:rPr lang="zh-CN" altLang="en-US" sz="1600" b="0">
                <a:latin typeface="宋体" panose="02010600030101010101" pitchFamily="2" charset="-122"/>
                <a:ea typeface="宋体" panose="02010600030101010101" pitchFamily="2" charset="-122"/>
              </a:rPr>
              <a:t>效果。</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1" kern="0" dirty="0">
                <a:solidFill>
                  <a:schemeClr val="accent1"/>
                </a:solidFill>
                <a:cs typeface="+mn-lt"/>
                <a:sym typeface="+mn-ea"/>
              </a:rPr>
              <a:t>屏幕后处理</a:t>
            </a:r>
            <a:r>
              <a:rPr lang="zh-CN" altLang="en-US" sz="1600" b="0">
                <a:latin typeface="宋体" panose="02010600030101010101" pitchFamily="2" charset="-122"/>
                <a:ea typeface="宋体" panose="02010600030101010101" pitchFamily="2" charset="-122"/>
              </a:rPr>
              <a:t>部分基于</a:t>
            </a:r>
            <a:r>
              <a:rPr lang="en-US" altLang="zh-CN" sz="1600" b="0">
                <a:latin typeface="宋体" panose="02010600030101010101" pitchFamily="2" charset="-122"/>
                <a:ea typeface="宋体" panose="02010600030101010101" pitchFamily="2" charset="-122"/>
              </a:rPr>
              <a:t>URP</a:t>
            </a:r>
            <a:r>
              <a:rPr lang="zh-CN" altLang="en-US" sz="1600" b="0">
                <a:latin typeface="宋体" panose="02010600030101010101" pitchFamily="2" charset="-122"/>
                <a:ea typeface="宋体" panose="02010600030101010101" pitchFamily="2" charset="-122"/>
              </a:rPr>
              <a:t>，实现了一套后处理（</a:t>
            </a:r>
            <a:r>
              <a:rPr lang="en-US" altLang="zh-CN" sz="1600" b="0">
                <a:latin typeface="宋体" panose="02010600030101010101" pitchFamily="2" charset="-122"/>
                <a:ea typeface="宋体" panose="02010600030101010101" pitchFamily="2" charset="-122"/>
              </a:rPr>
              <a:t>Post Processing</a:t>
            </a:r>
            <a:r>
              <a:rPr lang="zh-CN" altLang="en-US" sz="1600" b="0">
                <a:latin typeface="宋体" panose="02010600030101010101" pitchFamily="2" charset="-122"/>
                <a:ea typeface="宋体" panose="02010600030101010101" pitchFamily="2" charset="-122"/>
              </a:rPr>
              <a:t>）系统，对画面进行屏幕后处理，从而达到类似电影效果的诸如暗角，边缘模糊，景深等。</a:t>
            </a:r>
            <a:endParaRPr lang="zh-CN" altLang="en-US" sz="1600" b="0">
              <a:latin typeface="宋体" panose="02010600030101010101" pitchFamily="2" charset="-122"/>
              <a:ea typeface="宋体" panose="02010600030101010101" pitchFamily="2" charset="-122"/>
            </a:endParaRPr>
          </a:p>
        </p:txBody>
      </p:sp>
      <p:sp>
        <p:nvSpPr>
          <p:cNvPr id="73" name="矩形 72"/>
          <p:cNvSpPr/>
          <p:nvPr>
            <p:custDataLst>
              <p:tags r:id="rId2"/>
            </p:custDataLst>
          </p:nvPr>
        </p:nvSpPr>
        <p:spPr>
          <a:xfrm>
            <a:off x="7897070" y="1373291"/>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p>
            <a:pPr algn="l"/>
            <a:r>
              <a:rPr lang="en-US" altLang="zh-CN" sz="2000" b="1" kern="0" dirty="0">
                <a:solidFill>
                  <a:schemeClr val="accent1"/>
                </a:solidFill>
                <a:cs typeface="+mn-lt"/>
                <a:sym typeface="+mn-ea"/>
              </a:rPr>
              <a:t>基于KDTree+对象池</a:t>
            </a:r>
            <a:endParaRPr lang="en-US" altLang="zh-CN" sz="2000" b="1" kern="0" dirty="0">
              <a:solidFill>
                <a:schemeClr val="accent1"/>
              </a:solidFill>
              <a:cs typeface="+mn-lt"/>
              <a:sym typeface="+mn-ea"/>
            </a:endParaRPr>
          </a:p>
          <a:p>
            <a:pPr algn="l"/>
            <a:r>
              <a:rPr lang="en-US" altLang="zh-CN" sz="2000" b="1" kern="0" dirty="0">
                <a:solidFill>
                  <a:schemeClr val="accent1"/>
                </a:solidFill>
                <a:cs typeface="+mn-lt"/>
                <a:sym typeface="+mn-ea"/>
              </a:rPr>
              <a:t>的多节点优化</a:t>
            </a:r>
            <a:endParaRPr lang="en-US" altLang="zh-CN" sz="2000" b="1" kern="0" dirty="0">
              <a:solidFill>
                <a:schemeClr val="accent1"/>
              </a:solidFill>
              <a:cs typeface="+mn-lt"/>
            </a:endParaRPr>
          </a:p>
        </p:txBody>
      </p:sp>
      <p:sp>
        <p:nvSpPr>
          <p:cNvPr id="7" name="文本框 6"/>
          <p:cNvSpPr txBox="1"/>
          <p:nvPr/>
        </p:nvSpPr>
        <p:spPr>
          <a:xfrm>
            <a:off x="6710680" y="2268855"/>
            <a:ext cx="4577715" cy="2061210"/>
          </a:xfrm>
          <a:prstGeom prst="rect">
            <a:avLst/>
          </a:prstGeom>
        </p:spPr>
        <p:txBody>
          <a:bodyPr wrap="square">
            <a:spAutoFit/>
          </a:bodyPr>
          <a:p>
            <a:pPr marL="0" indent="457200" algn="just" defTabSz="266700">
              <a:spcBef>
                <a:spcPct val="0"/>
              </a:spcBef>
              <a:spcAft>
                <a:spcPct val="0"/>
              </a:spcAft>
            </a:pPr>
            <a:r>
              <a:rPr lang="en-US" altLang="zh-CN" sz="1600" b="1" kern="0" dirty="0">
                <a:solidFill>
                  <a:schemeClr val="accent1"/>
                </a:solidFill>
                <a:cs typeface="+mn-lt"/>
                <a:sym typeface="+mn-ea"/>
              </a:rPr>
              <a:t>KDTree+对象池</a:t>
            </a:r>
            <a:r>
              <a:rPr lang="zh-CN" altLang="en-US" sz="1600" b="0">
                <a:latin typeface="宋体" panose="02010600030101010101" pitchFamily="2" charset="-122"/>
                <a:ea typeface="宋体" panose="02010600030101010101" pitchFamily="2" charset="-122"/>
              </a:rPr>
              <a:t>通过</a:t>
            </a:r>
            <a:r>
              <a:rPr lang="en-US" altLang="zh-CN" sz="1600" b="0">
                <a:latin typeface="宋体" panose="02010600030101010101" pitchFamily="2" charset="-122"/>
                <a:ea typeface="宋体" panose="02010600030101010101" pitchFamily="2" charset="-122"/>
              </a:rPr>
              <a:t>KDTree</a:t>
            </a:r>
            <a:r>
              <a:rPr lang="zh-CN" altLang="en-US" sz="1600" b="0">
                <a:latin typeface="宋体" panose="02010600030101010101" pitchFamily="2" charset="-122"/>
                <a:ea typeface="宋体" panose="02010600030101010101" pitchFamily="2" charset="-122"/>
              </a:rPr>
              <a:t>进行空间划分，并通过对象池管理节点的创建与回收。从而实现了</a:t>
            </a:r>
            <a:r>
              <a:rPr lang="zh-CN" altLang="en-US" sz="1600" b="1">
                <a:latin typeface="宋体" panose="02010600030101010101" pitchFamily="2" charset="-122"/>
                <a:ea typeface="宋体" panose="02010600030101010101" pitchFamily="2" charset="-122"/>
              </a:rPr>
              <a:t>任意数量级</a:t>
            </a:r>
            <a:r>
              <a:rPr lang="zh-CN" altLang="en-US" sz="1600" b="0">
                <a:latin typeface="宋体" panose="02010600030101010101" pitchFamily="2" charset="-122"/>
                <a:ea typeface="宋体" panose="02010600030101010101" pitchFamily="2" charset="-122"/>
              </a:rPr>
              <a:t>节点的稳定</a:t>
            </a:r>
            <a:r>
              <a:rPr lang="zh-CN" altLang="en-US" sz="1600" b="0">
                <a:latin typeface="宋体" panose="02010600030101010101" pitchFamily="2" charset="-122"/>
                <a:ea typeface="宋体" panose="02010600030101010101" pitchFamily="2" charset="-122"/>
              </a:rPr>
              <a:t>帧率。</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在全局视角下，</a:t>
            </a:r>
            <a:r>
              <a:rPr lang="en-US" altLang="zh-CN" sz="1600" b="0">
                <a:latin typeface="宋体" panose="02010600030101010101" pitchFamily="2" charset="-122"/>
                <a:ea typeface="宋体" panose="02010600030101010101" pitchFamily="2" charset="-122"/>
              </a:rPr>
              <a:t>OpenHomeLand</a:t>
            </a:r>
            <a:r>
              <a:rPr lang="zh-CN" altLang="en-US" sz="1600" b="0">
                <a:latin typeface="宋体" panose="02010600030101010101" pitchFamily="2" charset="-122"/>
                <a:ea typeface="宋体" panose="02010600030101010101" pitchFamily="2" charset="-122"/>
              </a:rPr>
              <a:t>提供了大量的节点展示，而通过KDTree+对象池的优化，可以根据摄像机视锥体范围选择节点生成，而视锥体之外的节点进行剔除，从而优化展示效果和内存</a:t>
            </a:r>
            <a:r>
              <a:rPr lang="zh-CN" altLang="en-US" sz="1600" b="0">
                <a:latin typeface="宋体" panose="02010600030101010101" pitchFamily="2" charset="-122"/>
                <a:ea typeface="宋体" panose="02010600030101010101" pitchFamily="2" charset="-122"/>
              </a:rPr>
              <a:t>占用。</a:t>
            </a:r>
            <a:endParaRPr lang="zh-CN" altLang="en-US" sz="1600" b="0">
              <a:latin typeface="宋体" panose="02010600030101010101" pitchFamily="2" charset="-122"/>
              <a:ea typeface="宋体" panose="02010600030101010101" pitchFamily="2" charset="-122"/>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相关技术</a:t>
            </a:r>
            <a:endParaRPr lang="zh-CN" altLang="en-US">
              <a:latin typeface="+mn-ea"/>
              <a:cs typeface="+mn-ea"/>
              <a:sym typeface="+mn-ea"/>
            </a:endParaRPr>
          </a:p>
        </p:txBody>
      </p:sp>
      <p:sp>
        <p:nvSpPr>
          <p:cNvPr id="3" name="文本框 2"/>
          <p:cNvSpPr txBox="1"/>
          <p:nvPr/>
        </p:nvSpPr>
        <p:spPr>
          <a:xfrm>
            <a:off x="532130" y="1405890"/>
            <a:ext cx="3877310" cy="398780"/>
          </a:xfrm>
          <a:prstGeom prst="rect">
            <a:avLst/>
          </a:prstGeom>
          <a:noFill/>
        </p:spPr>
        <p:txBody>
          <a:bodyPr wrap="square" rtlCol="0" anchor="t">
            <a:spAutoFit/>
          </a:bodyPr>
          <a:p>
            <a:pPr algn="r"/>
            <a:r>
              <a:rPr lang="en-US" altLang="zh-CN" sz="2000" b="1" kern="0" dirty="0">
                <a:solidFill>
                  <a:schemeClr val="accent1"/>
                </a:solidFill>
                <a:cs typeface="+mn-lt"/>
                <a:sym typeface="+mn-ea"/>
              </a:rPr>
              <a:t>基于柏林噪声的随机地形生成</a:t>
            </a:r>
            <a:endParaRPr lang="en-US" altLang="zh-CN" sz="2000" b="1" kern="0" dirty="0">
              <a:solidFill>
                <a:schemeClr val="accent1"/>
              </a:solidFill>
              <a:cs typeface="+mn-lt"/>
              <a:sym typeface="+mn-ea"/>
            </a:endParaRPr>
          </a:p>
        </p:txBody>
      </p:sp>
      <p:sp>
        <p:nvSpPr>
          <p:cNvPr id="4" name="文本框 3"/>
          <p:cNvSpPr txBox="1"/>
          <p:nvPr/>
        </p:nvSpPr>
        <p:spPr>
          <a:xfrm>
            <a:off x="792480" y="2268855"/>
            <a:ext cx="4577715" cy="3046095"/>
          </a:xfrm>
          <a:prstGeom prst="rect">
            <a:avLst/>
          </a:prstGeom>
        </p:spPr>
        <p:txBody>
          <a:bodyPr wrap="square">
            <a:spAutoFit/>
          </a:bodyPr>
          <a:p>
            <a:pPr marL="0" indent="457200" algn="just" defTabSz="266700">
              <a:spcBef>
                <a:spcPct val="0"/>
              </a:spcBef>
              <a:spcAft>
                <a:spcPct val="0"/>
              </a:spcAft>
            </a:pPr>
            <a:r>
              <a:rPr lang="en-US" altLang="zh-CN" sz="1600" b="1" kern="0" dirty="0">
                <a:solidFill>
                  <a:schemeClr val="accent1"/>
                </a:solidFill>
                <a:cs typeface="+mn-lt"/>
                <a:sym typeface="+mn-ea"/>
              </a:rPr>
              <a:t>随机地形生成</a:t>
            </a:r>
            <a:r>
              <a:rPr lang="zh-CN" altLang="en-US" sz="1600" b="0">
                <a:latin typeface="宋体" panose="02010600030101010101" pitchFamily="2" charset="-122"/>
                <a:ea typeface="宋体" panose="02010600030101010101" pitchFamily="2" charset="-122"/>
              </a:rPr>
              <a:t>的核心部分是一个由程序自动生成的虚拟星球。</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星球地貌的生成核心采用</a:t>
            </a:r>
            <a:r>
              <a:rPr lang="zh-CN" altLang="en-US" sz="1600" b="1">
                <a:latin typeface="宋体" panose="02010600030101010101" pitchFamily="2" charset="-122"/>
                <a:ea typeface="宋体" panose="02010600030101010101" pitchFamily="2" charset="-122"/>
              </a:rPr>
              <a:t>柏林噪声技术</a:t>
            </a:r>
            <a:r>
              <a:rPr lang="zh-CN" altLang="en-US" sz="1600" b="0">
                <a:latin typeface="宋体" panose="02010600030101010101" pitchFamily="2" charset="-122"/>
                <a:ea typeface="宋体" panose="02010600030101010101" pitchFamily="2" charset="-122"/>
              </a:rPr>
              <a:t>。通过多层次、渐进式的噪声叠加，系统能够模拟出复杂且自然的地形变化，包括山脉、平原、河流等多种地貌特征。柏林噪声的应用不仅使得生成的地形更加真实和多样，还能够避免重复和单调的地貌分布，提升整体的视觉美感。</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系统根据对应开源项目的实际数据动态调整柏林噪声的各项属性，如频率、振幅和尺度等参数。这种数据驱动的控制方法确保了地貌生成能够精准反映</a:t>
            </a:r>
            <a:r>
              <a:rPr lang="zh-CN" altLang="en-US" sz="1600" b="0">
                <a:latin typeface="宋体" panose="02010600030101010101" pitchFamily="2" charset="-122"/>
                <a:ea typeface="宋体" panose="02010600030101010101" pitchFamily="2" charset="-122"/>
              </a:rPr>
              <a:t>开源项目的数据特性。</a:t>
            </a:r>
            <a:endParaRPr lang="zh-CN" altLang="en-US" sz="1600" b="0">
              <a:latin typeface="宋体" panose="02010600030101010101" pitchFamily="2" charset="-122"/>
              <a:ea typeface="宋体" panose="02010600030101010101" pitchFamily="2" charset="-122"/>
            </a:endParaRPr>
          </a:p>
        </p:txBody>
      </p:sp>
      <p:sp>
        <p:nvSpPr>
          <p:cNvPr id="73" name="矩形 72"/>
          <p:cNvSpPr/>
          <p:nvPr>
            <p:custDataLst>
              <p:tags r:id="rId2"/>
            </p:custDataLst>
          </p:nvPr>
        </p:nvSpPr>
        <p:spPr>
          <a:xfrm>
            <a:off x="7897070" y="1373291"/>
            <a:ext cx="1270301" cy="431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p>
            <a:pPr algn="l"/>
            <a:r>
              <a:rPr lang="en-US" altLang="zh-CN" sz="2000" b="1" kern="0" dirty="0">
                <a:solidFill>
                  <a:schemeClr val="accent1"/>
                </a:solidFill>
                <a:cs typeface="+mn-lt"/>
              </a:rPr>
              <a:t>基于LOD的地形系统优化</a:t>
            </a:r>
            <a:endParaRPr lang="en-US" altLang="zh-CN" sz="2000" b="1" kern="0" dirty="0">
              <a:solidFill>
                <a:schemeClr val="accent1"/>
              </a:solidFill>
              <a:cs typeface="+mn-lt"/>
            </a:endParaRPr>
          </a:p>
        </p:txBody>
      </p:sp>
      <p:sp>
        <p:nvSpPr>
          <p:cNvPr id="7" name="文本框 6"/>
          <p:cNvSpPr txBox="1"/>
          <p:nvPr/>
        </p:nvSpPr>
        <p:spPr>
          <a:xfrm>
            <a:off x="6710680" y="2268855"/>
            <a:ext cx="4577715" cy="1568450"/>
          </a:xfrm>
          <a:prstGeom prst="rect">
            <a:avLst/>
          </a:prstGeom>
        </p:spPr>
        <p:txBody>
          <a:bodyPr wrap="square">
            <a:spAutoFit/>
          </a:bodyPr>
          <a:p>
            <a:pPr marL="0" indent="457200" algn="just" defTabSz="266700">
              <a:spcBef>
                <a:spcPct val="0"/>
              </a:spcBef>
              <a:spcAft>
                <a:spcPct val="0"/>
              </a:spcAft>
            </a:pPr>
            <a:r>
              <a:rPr lang="en-US" altLang="zh-CN" sz="1600" b="1" kern="0" dirty="0">
                <a:solidFill>
                  <a:schemeClr val="accent1"/>
                </a:solidFill>
                <a:cs typeface="+mn-lt"/>
                <a:sym typeface="+mn-ea"/>
              </a:rPr>
              <a:t>LOD的地形系统优化</a:t>
            </a:r>
            <a:r>
              <a:rPr lang="zh-CN" altLang="en-US" sz="1600" b="0">
                <a:latin typeface="宋体" panose="02010600030101010101" pitchFamily="2" charset="-122"/>
                <a:ea typeface="宋体" panose="02010600030101010101" pitchFamily="2" charset="-122"/>
              </a:rPr>
              <a:t>通过切分模型，</a:t>
            </a:r>
            <a:r>
              <a:rPr lang="zh-CN" altLang="en-US" sz="1600" b="0">
                <a:latin typeface="宋体" panose="02010600030101010101" pitchFamily="2" charset="-122"/>
                <a:ea typeface="宋体" panose="02010600030101010101" pitchFamily="2" charset="-122"/>
              </a:rPr>
              <a:t>并为不同细节等级的随机生成的地形模型生成不同细节等级的建模，从而提高系统的运行</a:t>
            </a:r>
            <a:r>
              <a:rPr lang="zh-CN" altLang="en-US" sz="1600" b="0">
                <a:latin typeface="宋体" panose="02010600030101010101" pitchFamily="2" charset="-122"/>
                <a:ea typeface="宋体" panose="02010600030101010101" pitchFamily="2" charset="-122"/>
              </a:rPr>
              <a:t>效果。</a:t>
            </a:r>
            <a:endParaRPr lang="zh-CN" altLang="en-US" sz="1600" b="0">
              <a:latin typeface="宋体" panose="02010600030101010101" pitchFamily="2" charset="-122"/>
              <a:ea typeface="宋体" panose="02010600030101010101" pitchFamily="2" charset="-122"/>
            </a:endParaRPr>
          </a:p>
          <a:p>
            <a:pPr marL="0" indent="457200" algn="just" defTabSz="266700">
              <a:spcBef>
                <a:spcPct val="0"/>
              </a:spcBef>
              <a:spcAft>
                <a:spcPct val="0"/>
              </a:spcAft>
            </a:pPr>
            <a:r>
              <a:rPr lang="zh-CN" altLang="en-US" sz="1600" b="0">
                <a:latin typeface="宋体" panose="02010600030101010101" pitchFamily="2" charset="-122"/>
                <a:ea typeface="宋体" panose="02010600030101010101" pitchFamily="2" charset="-122"/>
              </a:rPr>
              <a:t>对于距离比较远的部分，系统生成面数更小的模型，而对于更近的模块则提供更细节的效果。从而在保证视觉效果的基础上提高</a:t>
            </a:r>
            <a:r>
              <a:rPr lang="zh-CN" altLang="en-US" sz="1600" b="0">
                <a:latin typeface="宋体" panose="02010600030101010101" pitchFamily="2" charset="-122"/>
                <a:ea typeface="宋体" panose="02010600030101010101" pitchFamily="2" charset="-122"/>
              </a:rPr>
              <a:t>运行效率。</a:t>
            </a:r>
            <a:endParaRPr lang="zh-CN" altLang="en-US" sz="1600" b="0">
              <a:latin typeface="宋体" panose="02010600030101010101" pitchFamily="2" charset="-122"/>
              <a:ea typeface="宋体" panose="02010600030101010101" pitchFamily="2" charset="-122"/>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项目</a:t>
            </a:r>
            <a:r>
              <a:rPr lang="zh-CN" altLang="en-US"/>
              <a:t>背景</a:t>
            </a:r>
            <a:br>
              <a:rPr lang="zh-CN" altLang="en-US"/>
            </a:br>
            <a:endParaRPr lang="zh-CN" altLang="en-US"/>
          </a:p>
        </p:txBody>
      </p:sp>
      <p:sp>
        <p:nvSpPr>
          <p:cNvPr id="6" name="节编号"/>
          <p:cNvSpPr>
            <a:spLocks noGrp="1"/>
          </p:cNvSpPr>
          <p:nvPr>
            <p:ph type="body" sz="quarter" idx="13"/>
            <p:custDataLst>
              <p:tags r:id="rId2"/>
            </p:custDataLst>
          </p:nvPr>
        </p:nvSpPr>
        <p:spPr/>
        <p:txBody>
          <a:bodyPr/>
          <a:lstStyle/>
          <a:p>
            <a:r>
              <a:rPr lang="zh-CN" altLang="en-US"/>
              <a:t>01</a:t>
            </a:r>
            <a:endParaRPr lang="zh-CN" altLang="en-US"/>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a:t>THANK YOU</a:t>
            </a:r>
            <a:endParaRPr lang="en-US" altLang="zh-CN"/>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zh-CN" altLang="en-US">
                <a:sym typeface="+mn-ea"/>
              </a:rPr>
              <a:t>项目背景</a:t>
            </a:r>
            <a:endParaRPr lang="zh-CN" altLang="en-US"/>
          </a:p>
        </p:txBody>
      </p:sp>
      <p:sp>
        <p:nvSpPr>
          <p:cNvPr id="11" name="Freeform 10"/>
          <p:cNvSpPr>
            <a:spLocks noEditPoints="1"/>
          </p:cNvSpPr>
          <p:nvPr>
            <p:custDataLst>
              <p:tags r:id="rId2"/>
            </p:custDataLst>
          </p:nvPr>
        </p:nvSpPr>
        <p:spPr bwMode="auto">
          <a:xfrm>
            <a:off x="2971165" y="3691890"/>
            <a:ext cx="2248535" cy="224091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accent1"/>
              </a:solidFill>
            </a:endParaRPr>
          </a:p>
        </p:txBody>
      </p:sp>
      <p:sp>
        <p:nvSpPr>
          <p:cNvPr id="6" name="环形箭头 5"/>
          <p:cNvSpPr/>
          <p:nvPr>
            <p:custDataLst>
              <p:tags r:id="rId3"/>
            </p:custDataLst>
          </p:nvPr>
        </p:nvSpPr>
        <p:spPr>
          <a:xfrm>
            <a:off x="2170430" y="1423670"/>
            <a:ext cx="2428240" cy="2428240"/>
          </a:xfrm>
          <a:prstGeom prst="circularArrow">
            <a:avLst>
              <a:gd name="adj1" fmla="val 5781"/>
              <a:gd name="adj2" fmla="val 579983"/>
              <a:gd name="adj3" fmla="val 15894856"/>
              <a:gd name="adj4" fmla="val 11562717"/>
              <a:gd name="adj5" fmla="val 5674"/>
            </a:avLst>
          </a:prstGeom>
          <a:solidFill>
            <a:schemeClr val="accent1">
              <a:alpha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15" name="Freeform 15"/>
          <p:cNvSpPr>
            <a:spLocks noEditPoints="1"/>
          </p:cNvSpPr>
          <p:nvPr>
            <p:custDataLst>
              <p:tags r:id="rId4"/>
            </p:custDataLst>
          </p:nvPr>
        </p:nvSpPr>
        <p:spPr bwMode="auto">
          <a:xfrm>
            <a:off x="2626995" y="1881505"/>
            <a:ext cx="1514475" cy="1514475"/>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1">
              <a:alpha val="60000"/>
            </a:schemeClr>
          </a:solidFill>
          <a:ln>
            <a:noFill/>
          </a:ln>
        </p:spPr>
        <p:txBody>
          <a:bodyPr vert="horz" wrap="square" lIns="91440" tIns="45720" rIns="91440" bIns="45720" numCol="1" anchor="t" anchorCtr="0" compatLnSpc="1"/>
          <a:lstStyle/>
          <a:p>
            <a:endParaRPr lang="en-US">
              <a:solidFill>
                <a:schemeClr val="accent1"/>
              </a:solidFill>
            </a:endParaRPr>
          </a:p>
        </p:txBody>
      </p:sp>
      <p:sp>
        <p:nvSpPr>
          <p:cNvPr id="13" name="Freeform 12"/>
          <p:cNvSpPr>
            <a:spLocks noEditPoints="1"/>
          </p:cNvSpPr>
          <p:nvPr>
            <p:custDataLst>
              <p:tags r:id="rId5"/>
            </p:custDataLst>
          </p:nvPr>
        </p:nvSpPr>
        <p:spPr bwMode="auto">
          <a:xfrm>
            <a:off x="1241425" y="3044190"/>
            <a:ext cx="1829435" cy="1828165"/>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alpha val="80000"/>
            </a:schemeClr>
          </a:solidFill>
          <a:ln>
            <a:noFill/>
          </a:ln>
        </p:spPr>
        <p:txBody>
          <a:bodyPr vert="horz" wrap="square" lIns="91440" tIns="45720" rIns="91440" bIns="45720" numCol="1" anchor="t" anchorCtr="0" compatLnSpc="1"/>
          <a:lstStyle/>
          <a:p>
            <a:endParaRPr lang="en-US">
              <a:solidFill>
                <a:schemeClr val="accent1"/>
              </a:solidFill>
            </a:endParaRPr>
          </a:p>
        </p:txBody>
      </p:sp>
      <p:sp>
        <p:nvSpPr>
          <p:cNvPr id="18" name="环形箭头 17"/>
          <p:cNvSpPr/>
          <p:nvPr>
            <p:custDataLst>
              <p:tags r:id="rId6"/>
            </p:custDataLst>
          </p:nvPr>
        </p:nvSpPr>
        <p:spPr>
          <a:xfrm flipH="1">
            <a:off x="848360" y="2597150"/>
            <a:ext cx="2725420" cy="2725420"/>
          </a:xfrm>
          <a:prstGeom prst="circularArrow">
            <a:avLst>
              <a:gd name="adj1" fmla="val 4672"/>
              <a:gd name="adj2" fmla="val 688138"/>
              <a:gd name="adj3" fmla="val 824476"/>
              <a:gd name="adj4" fmla="val 16616669"/>
              <a:gd name="adj5" fmla="val 6514"/>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31" name="环形箭头 30"/>
          <p:cNvSpPr/>
          <p:nvPr>
            <p:custDataLst>
              <p:tags r:id="rId7"/>
            </p:custDataLst>
          </p:nvPr>
        </p:nvSpPr>
        <p:spPr>
          <a:xfrm>
            <a:off x="2489835" y="3207385"/>
            <a:ext cx="3212465" cy="3211830"/>
          </a:xfrm>
          <a:prstGeom prst="circularArrow">
            <a:avLst>
              <a:gd name="adj1" fmla="val 5068"/>
              <a:gd name="adj2" fmla="val 670356"/>
              <a:gd name="adj3" fmla="val 1731422"/>
              <a:gd name="adj4" fmla="val 16417229"/>
              <a:gd name="adj5" fmla="val 6055"/>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2" name="图片 13" descr="343439383331313b343532303032343bb7a2b2bcb9dcc0ed"/>
          <p:cNvSpPr/>
          <p:nvPr>
            <p:custDataLst>
              <p:tags r:id="rId8"/>
            </p:custDataLst>
          </p:nvPr>
        </p:nvSpPr>
        <p:spPr>
          <a:xfrm>
            <a:off x="3792855" y="4606925"/>
            <a:ext cx="606425" cy="411480"/>
          </a:xfrm>
          <a:custGeom>
            <a:avLst/>
            <a:gdLst>
              <a:gd name="connsiteX0" fmla="*/ 454748 w 539114"/>
              <a:gd name="connsiteY0" fmla="*/ 160944 h 365828"/>
              <a:gd name="connsiteX1" fmla="*/ 338707 w 539114"/>
              <a:gd name="connsiteY1" fmla="*/ 996 h 365828"/>
              <a:gd name="connsiteX2" fmla="*/ 197515 w 539114"/>
              <a:gd name="connsiteY2" fmla="*/ 94259 h 365828"/>
              <a:gd name="connsiteX3" fmla="*/ 120784 w 539114"/>
              <a:gd name="connsiteY3" fmla="*/ 88392 h 365828"/>
              <a:gd name="connsiteX4" fmla="*/ 88109 w 539114"/>
              <a:gd name="connsiteY4" fmla="*/ 160638 h 365828"/>
              <a:gd name="connsiteX5" fmla="*/ 114 w 539114"/>
              <a:gd name="connsiteY5" fmla="*/ 271677 h 365828"/>
              <a:gd name="connsiteX6" fmla="*/ 95631 w 539114"/>
              <a:gd name="connsiteY6" fmla="*/ 365947 h 365828"/>
              <a:gd name="connsiteX7" fmla="*/ 242920 w 539114"/>
              <a:gd name="connsiteY7" fmla="*/ 365947 h 365828"/>
              <a:gd name="connsiteX8" fmla="*/ 242920 w 539114"/>
              <a:gd name="connsiteY8" fmla="*/ 268394 h 365828"/>
              <a:gd name="connsiteX9" fmla="*/ 196627 w 539114"/>
              <a:gd name="connsiteY9" fmla="*/ 268394 h 365828"/>
              <a:gd name="connsiteX10" fmla="*/ 274476 w 539114"/>
              <a:gd name="connsiteY10" fmla="*/ 180954 h 365828"/>
              <a:gd name="connsiteX11" fmla="*/ 352326 w 539114"/>
              <a:gd name="connsiteY11" fmla="*/ 268394 h 365828"/>
              <a:gd name="connsiteX12" fmla="*/ 306031 w 539114"/>
              <a:gd name="connsiteY12" fmla="*/ 268394 h 365828"/>
              <a:gd name="connsiteX13" fmla="*/ 306031 w 539114"/>
              <a:gd name="connsiteY13" fmla="*/ 365947 h 365828"/>
              <a:gd name="connsiteX14" fmla="*/ 439703 w 539114"/>
              <a:gd name="connsiteY14" fmla="*/ 365947 h 365828"/>
              <a:gd name="connsiteX15" fmla="*/ 538962 w 539114"/>
              <a:gd name="connsiteY15" fmla="*/ 277237 h 365828"/>
              <a:gd name="connsiteX16" fmla="*/ 454748 w 539114"/>
              <a:gd name="connsiteY16" fmla="*/ 160944 h 36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4" h="365828">
                <a:moveTo>
                  <a:pt x="454748" y="160944"/>
                </a:moveTo>
                <a:cubicBezTo>
                  <a:pt x="454748" y="160944"/>
                  <a:pt x="464893" y="17416"/>
                  <a:pt x="338707" y="996"/>
                </a:cubicBezTo>
                <a:cubicBezTo>
                  <a:pt x="230459" y="-10475"/>
                  <a:pt x="197515" y="94259"/>
                  <a:pt x="197515" y="94259"/>
                </a:cubicBezTo>
                <a:cubicBezTo>
                  <a:pt x="197515" y="94259"/>
                  <a:pt x="164762" y="61420"/>
                  <a:pt x="120784" y="88392"/>
                </a:cubicBezTo>
                <a:cubicBezTo>
                  <a:pt x="81126" y="113656"/>
                  <a:pt x="88109" y="160638"/>
                  <a:pt x="88109" y="160638"/>
                </a:cubicBezTo>
                <a:cubicBezTo>
                  <a:pt x="88109" y="160638"/>
                  <a:pt x="114" y="178064"/>
                  <a:pt x="114" y="271677"/>
                </a:cubicBezTo>
                <a:cubicBezTo>
                  <a:pt x="2159" y="364940"/>
                  <a:pt x="95631" y="365947"/>
                  <a:pt x="95631" y="365947"/>
                </a:cubicBezTo>
                <a:lnTo>
                  <a:pt x="242920" y="365947"/>
                </a:lnTo>
                <a:lnTo>
                  <a:pt x="242920" y="268394"/>
                </a:lnTo>
                <a:lnTo>
                  <a:pt x="196627" y="268394"/>
                </a:lnTo>
                <a:lnTo>
                  <a:pt x="274476" y="180954"/>
                </a:lnTo>
                <a:lnTo>
                  <a:pt x="352326" y="268394"/>
                </a:lnTo>
                <a:lnTo>
                  <a:pt x="306031" y="268394"/>
                </a:lnTo>
                <a:lnTo>
                  <a:pt x="306031" y="365947"/>
                </a:lnTo>
                <a:lnTo>
                  <a:pt x="439703" y="365947"/>
                </a:lnTo>
                <a:cubicBezTo>
                  <a:pt x="439703" y="365947"/>
                  <a:pt x="526810" y="365947"/>
                  <a:pt x="538962" y="277237"/>
                </a:cubicBezTo>
                <a:cubicBezTo>
                  <a:pt x="544747" y="180035"/>
                  <a:pt x="454748" y="160944"/>
                  <a:pt x="454748" y="160944"/>
                </a:cubicBezTo>
                <a:close/>
              </a:path>
            </a:pathLst>
          </a:custGeom>
          <a:solidFill>
            <a:schemeClr val="accent1"/>
          </a:solidFill>
          <a:ln w="19054" cap="flat">
            <a:noFill/>
            <a:prstDash val="solid"/>
            <a:miter/>
          </a:ln>
        </p:spPr>
        <p:txBody>
          <a:bodyPr rtlCol="0" anchor="ctr"/>
          <a:lstStyle/>
          <a:p>
            <a:endParaRPr lang="zh-CN" altLang="en-US"/>
          </a:p>
        </p:txBody>
      </p:sp>
      <p:sp>
        <p:nvSpPr>
          <p:cNvPr id="3" name="图片 9" descr="343435383038363b343532323339303bbacfcdacc7a9caf0"/>
          <p:cNvSpPr/>
          <p:nvPr>
            <p:custDataLst>
              <p:tags r:id="rId9"/>
            </p:custDataLst>
          </p:nvPr>
        </p:nvSpPr>
        <p:spPr>
          <a:xfrm>
            <a:off x="3214370" y="2437130"/>
            <a:ext cx="338455" cy="402590"/>
          </a:xfrm>
          <a:custGeom>
            <a:avLst/>
            <a:gdLst>
              <a:gd name="connsiteX0" fmla="*/ 195160 w 300837"/>
              <a:gd name="connsiteY0" fmla="*/ 3917 h 358140"/>
              <a:gd name="connsiteX1" fmla="*/ 265994 w 300837"/>
              <a:gd name="connsiteY1" fmla="*/ 59853 h 358140"/>
              <a:gd name="connsiteX2" fmla="*/ 195160 w 300837"/>
              <a:gd name="connsiteY2" fmla="*/ 59853 h 358140"/>
              <a:gd name="connsiteX3" fmla="*/ 195160 w 300837"/>
              <a:gd name="connsiteY3" fmla="*/ 3917 h 358140"/>
              <a:gd name="connsiteX4" fmla="*/ 144070 w 300837"/>
              <a:gd name="connsiteY4" fmla="*/ 311419 h 358140"/>
              <a:gd name="connsiteX5" fmla="*/ 135730 w 300837"/>
              <a:gd name="connsiteY5" fmla="*/ 344671 h 358140"/>
              <a:gd name="connsiteX6" fmla="*/ 136334 w 300837"/>
              <a:gd name="connsiteY6" fmla="*/ 357740 h 358140"/>
              <a:gd name="connsiteX7" fmla="*/ 7119 w 300837"/>
              <a:gd name="connsiteY7" fmla="*/ 357740 h 358140"/>
              <a:gd name="connsiteX8" fmla="*/ -416 w 300837"/>
              <a:gd name="connsiteY8" fmla="*/ 350268 h 358140"/>
              <a:gd name="connsiteX9" fmla="*/ -416 w 300837"/>
              <a:gd name="connsiteY9" fmla="*/ 7074 h 358140"/>
              <a:gd name="connsiteX10" fmla="*/ 7119 w 300837"/>
              <a:gd name="connsiteY10" fmla="*/ -400 h 358140"/>
              <a:gd name="connsiteX11" fmla="*/ 180090 w 300837"/>
              <a:gd name="connsiteY11" fmla="*/ -400 h 358140"/>
              <a:gd name="connsiteX12" fmla="*/ 180090 w 300837"/>
              <a:gd name="connsiteY12" fmla="*/ 67325 h 358140"/>
              <a:gd name="connsiteX13" fmla="*/ 187625 w 300837"/>
              <a:gd name="connsiteY13" fmla="*/ 74799 h 358140"/>
              <a:gd name="connsiteX14" fmla="*/ 270385 w 300837"/>
              <a:gd name="connsiteY14" fmla="*/ 74799 h 358140"/>
              <a:gd name="connsiteX15" fmla="*/ 270385 w 300837"/>
              <a:gd name="connsiteY15" fmla="*/ 194037 h 358140"/>
              <a:gd name="connsiteX16" fmla="*/ 246613 w 300837"/>
              <a:gd name="connsiteY16" fmla="*/ 205309 h 358140"/>
              <a:gd name="connsiteX17" fmla="*/ 150397 w 300837"/>
              <a:gd name="connsiteY17" fmla="*/ 300669 h 358140"/>
              <a:gd name="connsiteX18" fmla="*/ 144070 w 300837"/>
              <a:gd name="connsiteY18" fmla="*/ 311419 h 358140"/>
              <a:gd name="connsiteX19" fmla="*/ 160631 w 300837"/>
              <a:gd name="connsiteY19" fmla="*/ 311659 h 358140"/>
              <a:gd name="connsiteX20" fmla="*/ 239320 w 300837"/>
              <a:gd name="connsiteY20" fmla="*/ 233564 h 358140"/>
              <a:gd name="connsiteX21" fmla="*/ 275098 w 300837"/>
              <a:gd name="connsiteY21" fmla="*/ 269054 h 358140"/>
              <a:gd name="connsiteX22" fmla="*/ 196449 w 300837"/>
              <a:gd name="connsiteY22" fmla="*/ 347110 h 358140"/>
              <a:gd name="connsiteX23" fmla="*/ 192985 w 300837"/>
              <a:gd name="connsiteY23" fmla="*/ 349068 h 358140"/>
              <a:gd name="connsiteX24" fmla="*/ 159382 w 300837"/>
              <a:gd name="connsiteY24" fmla="*/ 357420 h 358140"/>
              <a:gd name="connsiteX25" fmla="*/ 157568 w 300837"/>
              <a:gd name="connsiteY25" fmla="*/ 357660 h 358140"/>
              <a:gd name="connsiteX26" fmla="*/ 152209 w 300837"/>
              <a:gd name="connsiteY26" fmla="*/ 355501 h 358140"/>
              <a:gd name="connsiteX27" fmla="*/ 150236 w 300837"/>
              <a:gd name="connsiteY27" fmla="*/ 348427 h 358140"/>
              <a:gd name="connsiteX28" fmla="*/ 158656 w 300837"/>
              <a:gd name="connsiteY28" fmla="*/ 315096 h 358140"/>
              <a:gd name="connsiteX29" fmla="*/ 160631 w 300837"/>
              <a:gd name="connsiteY29" fmla="*/ 311659 h 358140"/>
              <a:gd name="connsiteX30" fmla="*/ 292988 w 300837"/>
              <a:gd name="connsiteY30" fmla="*/ 215859 h 358140"/>
              <a:gd name="connsiteX31" fmla="*/ 292988 w 300837"/>
              <a:gd name="connsiteY31" fmla="*/ 251350 h 358140"/>
              <a:gd name="connsiteX32" fmla="*/ 285695 w 300837"/>
              <a:gd name="connsiteY32" fmla="*/ 258582 h 358140"/>
              <a:gd name="connsiteX33" fmla="*/ 249916 w 300837"/>
              <a:gd name="connsiteY33" fmla="*/ 223093 h 358140"/>
              <a:gd name="connsiteX34" fmla="*/ 257210 w 300837"/>
              <a:gd name="connsiteY34" fmla="*/ 215859 h 358140"/>
              <a:gd name="connsiteX35" fmla="*/ 292988 w 300837"/>
              <a:gd name="connsiteY35" fmla="*/ 215859 h 358140"/>
              <a:gd name="connsiteX36" fmla="*/ 71212 w 300837"/>
              <a:gd name="connsiteY36" fmla="*/ 107042 h 358140"/>
              <a:gd name="connsiteX37" fmla="*/ 64049 w 300837"/>
              <a:gd name="connsiteY37" fmla="*/ 114205 h 358140"/>
              <a:gd name="connsiteX38" fmla="*/ 64049 w 300837"/>
              <a:gd name="connsiteY38" fmla="*/ 121368 h 358140"/>
              <a:gd name="connsiteX39" fmla="*/ 71212 w 300837"/>
              <a:gd name="connsiteY39" fmla="*/ 128530 h 358140"/>
              <a:gd name="connsiteX40" fmla="*/ 200142 w 300837"/>
              <a:gd name="connsiteY40" fmla="*/ 128530 h 358140"/>
              <a:gd name="connsiteX41" fmla="*/ 207305 w 300837"/>
              <a:gd name="connsiteY41" fmla="*/ 121368 h 358140"/>
              <a:gd name="connsiteX42" fmla="*/ 207305 w 300837"/>
              <a:gd name="connsiteY42" fmla="*/ 114205 h 358140"/>
              <a:gd name="connsiteX43" fmla="*/ 200142 w 300837"/>
              <a:gd name="connsiteY43" fmla="*/ 107042 h 358140"/>
              <a:gd name="connsiteX44" fmla="*/ 71212 w 300837"/>
              <a:gd name="connsiteY44" fmla="*/ 107042 h 358140"/>
              <a:gd name="connsiteX45" fmla="*/ 71212 w 300837"/>
              <a:gd name="connsiteY45" fmla="*/ 164344 h 358140"/>
              <a:gd name="connsiteX46" fmla="*/ 64049 w 300837"/>
              <a:gd name="connsiteY46" fmla="*/ 171507 h 358140"/>
              <a:gd name="connsiteX47" fmla="*/ 64049 w 300837"/>
              <a:gd name="connsiteY47" fmla="*/ 178670 h 358140"/>
              <a:gd name="connsiteX48" fmla="*/ 71212 w 300837"/>
              <a:gd name="connsiteY48" fmla="*/ 185833 h 358140"/>
              <a:gd name="connsiteX49" fmla="*/ 185817 w 300837"/>
              <a:gd name="connsiteY49" fmla="*/ 185833 h 358140"/>
              <a:gd name="connsiteX50" fmla="*/ 192980 w 300837"/>
              <a:gd name="connsiteY50" fmla="*/ 178670 h 358140"/>
              <a:gd name="connsiteX51" fmla="*/ 192980 w 300837"/>
              <a:gd name="connsiteY51" fmla="*/ 171507 h 358140"/>
              <a:gd name="connsiteX52" fmla="*/ 185817 w 300837"/>
              <a:gd name="connsiteY52" fmla="*/ 164344 h 358140"/>
              <a:gd name="connsiteX53" fmla="*/ 71212 w 300837"/>
              <a:gd name="connsiteY53" fmla="*/ 164344 h 358140"/>
              <a:gd name="connsiteX54" fmla="*/ 71212 w 300837"/>
              <a:gd name="connsiteY54" fmla="*/ 221647 h 358140"/>
              <a:gd name="connsiteX55" fmla="*/ 64049 w 300837"/>
              <a:gd name="connsiteY55" fmla="*/ 228810 h 358140"/>
              <a:gd name="connsiteX56" fmla="*/ 64049 w 300837"/>
              <a:gd name="connsiteY56" fmla="*/ 235972 h 358140"/>
              <a:gd name="connsiteX57" fmla="*/ 71212 w 300837"/>
              <a:gd name="connsiteY57" fmla="*/ 243135 h 358140"/>
              <a:gd name="connsiteX58" fmla="*/ 157166 w 300837"/>
              <a:gd name="connsiteY58" fmla="*/ 243135 h 358140"/>
              <a:gd name="connsiteX59" fmla="*/ 164328 w 300837"/>
              <a:gd name="connsiteY59" fmla="*/ 235972 h 358140"/>
              <a:gd name="connsiteX60" fmla="*/ 164328 w 300837"/>
              <a:gd name="connsiteY60" fmla="*/ 228810 h 358140"/>
              <a:gd name="connsiteX61" fmla="*/ 157166 w 300837"/>
              <a:gd name="connsiteY61" fmla="*/ 221647 h 358140"/>
              <a:gd name="connsiteX62" fmla="*/ 71212 w 300837"/>
              <a:gd name="connsiteY62" fmla="*/ 221647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0837" h="358140">
                <a:moveTo>
                  <a:pt x="195160" y="3917"/>
                </a:moveTo>
                <a:lnTo>
                  <a:pt x="265994" y="59853"/>
                </a:lnTo>
                <a:lnTo>
                  <a:pt x="195160" y="59853"/>
                </a:lnTo>
                <a:lnTo>
                  <a:pt x="195160" y="3917"/>
                </a:lnTo>
                <a:moveTo>
                  <a:pt x="144070" y="311419"/>
                </a:moveTo>
                <a:lnTo>
                  <a:pt x="135730" y="344671"/>
                </a:lnTo>
                <a:cubicBezTo>
                  <a:pt x="134601" y="349028"/>
                  <a:pt x="134762" y="353583"/>
                  <a:pt x="136334" y="357740"/>
                </a:cubicBezTo>
                <a:lnTo>
                  <a:pt x="7119" y="357740"/>
                </a:lnTo>
                <a:cubicBezTo>
                  <a:pt x="2968" y="357740"/>
                  <a:pt x="-416" y="354383"/>
                  <a:pt x="-416" y="350268"/>
                </a:cubicBezTo>
                <a:lnTo>
                  <a:pt x="-416" y="7074"/>
                </a:lnTo>
                <a:cubicBezTo>
                  <a:pt x="-416" y="2957"/>
                  <a:pt x="2968" y="-400"/>
                  <a:pt x="7119" y="-400"/>
                </a:cubicBezTo>
                <a:lnTo>
                  <a:pt x="180090" y="-400"/>
                </a:lnTo>
                <a:lnTo>
                  <a:pt x="180090" y="67325"/>
                </a:lnTo>
                <a:cubicBezTo>
                  <a:pt x="180090" y="71442"/>
                  <a:pt x="183476" y="74799"/>
                  <a:pt x="187625" y="74799"/>
                </a:cubicBezTo>
                <a:lnTo>
                  <a:pt x="270385" y="74799"/>
                </a:lnTo>
                <a:lnTo>
                  <a:pt x="270385" y="194037"/>
                </a:lnTo>
                <a:cubicBezTo>
                  <a:pt x="261280" y="195077"/>
                  <a:pt x="252857" y="199033"/>
                  <a:pt x="246613" y="205309"/>
                </a:cubicBezTo>
                <a:lnTo>
                  <a:pt x="150397" y="300669"/>
                </a:lnTo>
                <a:cubicBezTo>
                  <a:pt x="147294" y="303506"/>
                  <a:pt x="145038" y="307462"/>
                  <a:pt x="144070" y="311419"/>
                </a:cubicBezTo>
                <a:moveTo>
                  <a:pt x="160631" y="311659"/>
                </a:moveTo>
                <a:lnTo>
                  <a:pt x="239320" y="233564"/>
                </a:lnTo>
                <a:lnTo>
                  <a:pt x="275098" y="269054"/>
                </a:lnTo>
                <a:lnTo>
                  <a:pt x="196449" y="347110"/>
                </a:lnTo>
                <a:cubicBezTo>
                  <a:pt x="195483" y="348110"/>
                  <a:pt x="194273" y="348748"/>
                  <a:pt x="192985" y="349068"/>
                </a:cubicBezTo>
                <a:lnTo>
                  <a:pt x="159382" y="357420"/>
                </a:lnTo>
                <a:cubicBezTo>
                  <a:pt x="158776" y="357580"/>
                  <a:pt x="158172" y="357660"/>
                  <a:pt x="157568" y="357660"/>
                </a:cubicBezTo>
                <a:cubicBezTo>
                  <a:pt x="155595" y="357660"/>
                  <a:pt x="153661" y="356901"/>
                  <a:pt x="152209" y="355501"/>
                </a:cubicBezTo>
                <a:cubicBezTo>
                  <a:pt x="150316" y="353663"/>
                  <a:pt x="149551" y="350985"/>
                  <a:pt x="150236" y="348427"/>
                </a:cubicBezTo>
                <a:lnTo>
                  <a:pt x="158656" y="315096"/>
                </a:lnTo>
                <a:cubicBezTo>
                  <a:pt x="158978" y="313818"/>
                  <a:pt x="159663" y="312537"/>
                  <a:pt x="160631" y="311659"/>
                </a:cubicBezTo>
                <a:moveTo>
                  <a:pt x="292988" y="215859"/>
                </a:moveTo>
                <a:cubicBezTo>
                  <a:pt x="302899" y="225651"/>
                  <a:pt x="302899" y="241597"/>
                  <a:pt x="292988" y="251350"/>
                </a:cubicBezTo>
                <a:lnTo>
                  <a:pt x="285695" y="258582"/>
                </a:lnTo>
                <a:lnTo>
                  <a:pt x="249916" y="223093"/>
                </a:lnTo>
                <a:lnTo>
                  <a:pt x="257210" y="215859"/>
                </a:lnTo>
                <a:cubicBezTo>
                  <a:pt x="266718" y="206308"/>
                  <a:pt x="283440" y="206308"/>
                  <a:pt x="292988" y="215859"/>
                </a:cubicBezTo>
                <a:moveTo>
                  <a:pt x="71212" y="107042"/>
                </a:moveTo>
                <a:cubicBezTo>
                  <a:pt x="67256" y="107042"/>
                  <a:pt x="64049" y="110249"/>
                  <a:pt x="64049" y="114205"/>
                </a:cubicBezTo>
                <a:lnTo>
                  <a:pt x="64049" y="121368"/>
                </a:lnTo>
                <a:cubicBezTo>
                  <a:pt x="64049" y="125324"/>
                  <a:pt x="67256" y="128530"/>
                  <a:pt x="71212" y="128530"/>
                </a:cubicBezTo>
                <a:lnTo>
                  <a:pt x="200142" y="128530"/>
                </a:lnTo>
                <a:cubicBezTo>
                  <a:pt x="204099" y="128530"/>
                  <a:pt x="207305" y="125324"/>
                  <a:pt x="207305" y="121368"/>
                </a:cubicBezTo>
                <a:lnTo>
                  <a:pt x="207305" y="114205"/>
                </a:lnTo>
                <a:cubicBezTo>
                  <a:pt x="207305" y="110249"/>
                  <a:pt x="204099" y="107042"/>
                  <a:pt x="200142" y="107042"/>
                </a:cubicBezTo>
                <a:lnTo>
                  <a:pt x="71212" y="107042"/>
                </a:lnTo>
                <a:moveTo>
                  <a:pt x="71212" y="164344"/>
                </a:moveTo>
                <a:cubicBezTo>
                  <a:pt x="67256" y="164344"/>
                  <a:pt x="64049" y="167551"/>
                  <a:pt x="64049" y="171507"/>
                </a:cubicBezTo>
                <a:lnTo>
                  <a:pt x="64049" y="178670"/>
                </a:lnTo>
                <a:cubicBezTo>
                  <a:pt x="64049" y="182626"/>
                  <a:pt x="67256" y="185833"/>
                  <a:pt x="71212" y="185833"/>
                </a:cubicBezTo>
                <a:lnTo>
                  <a:pt x="185817" y="185833"/>
                </a:lnTo>
                <a:cubicBezTo>
                  <a:pt x="189773" y="185833"/>
                  <a:pt x="192980" y="182626"/>
                  <a:pt x="192980" y="178670"/>
                </a:cubicBezTo>
                <a:lnTo>
                  <a:pt x="192980" y="171507"/>
                </a:lnTo>
                <a:cubicBezTo>
                  <a:pt x="192980" y="167551"/>
                  <a:pt x="189773" y="164344"/>
                  <a:pt x="185817" y="164344"/>
                </a:cubicBezTo>
                <a:lnTo>
                  <a:pt x="71212" y="164344"/>
                </a:lnTo>
                <a:moveTo>
                  <a:pt x="71212" y="221647"/>
                </a:moveTo>
                <a:cubicBezTo>
                  <a:pt x="67256" y="221647"/>
                  <a:pt x="64049" y="224854"/>
                  <a:pt x="64049" y="228810"/>
                </a:cubicBezTo>
                <a:lnTo>
                  <a:pt x="64049" y="235972"/>
                </a:lnTo>
                <a:cubicBezTo>
                  <a:pt x="64049" y="239929"/>
                  <a:pt x="67256" y="243135"/>
                  <a:pt x="71212" y="243135"/>
                </a:cubicBezTo>
                <a:lnTo>
                  <a:pt x="157166" y="243135"/>
                </a:lnTo>
                <a:cubicBezTo>
                  <a:pt x="161122" y="243135"/>
                  <a:pt x="164328" y="239929"/>
                  <a:pt x="164328" y="235972"/>
                </a:cubicBezTo>
                <a:lnTo>
                  <a:pt x="164328" y="228810"/>
                </a:lnTo>
                <a:cubicBezTo>
                  <a:pt x="164328" y="224854"/>
                  <a:pt x="161122" y="221647"/>
                  <a:pt x="157166" y="221647"/>
                </a:cubicBezTo>
                <a:lnTo>
                  <a:pt x="71212" y="221647"/>
                </a:lnTo>
              </a:path>
            </a:pathLst>
          </a:custGeom>
          <a:solidFill>
            <a:schemeClr val="accent1">
              <a:alpha val="60000"/>
            </a:schemeClr>
          </a:solidFill>
          <a:ln w="441" cap="flat">
            <a:noFill/>
            <a:prstDash val="solid"/>
            <a:miter/>
          </a:ln>
        </p:spPr>
        <p:txBody>
          <a:bodyPr rtlCol="0" anchor="ctr"/>
          <a:lstStyle/>
          <a:p>
            <a:endParaRPr lang="zh-CN" altLang="en-US"/>
          </a:p>
        </p:txBody>
      </p:sp>
      <p:sp>
        <p:nvSpPr>
          <p:cNvPr id="4" name="图片 11" descr="343435383037343b343532333834333bb9a4d7f7"/>
          <p:cNvSpPr/>
          <p:nvPr>
            <p:custDataLst>
              <p:tags r:id="rId10"/>
            </p:custDataLst>
          </p:nvPr>
        </p:nvSpPr>
        <p:spPr>
          <a:xfrm>
            <a:off x="1940560" y="3757930"/>
            <a:ext cx="431165" cy="400685"/>
          </a:xfrm>
          <a:custGeom>
            <a:avLst/>
            <a:gdLst>
              <a:gd name="connsiteX0" fmla="*/ 238674 w 383540"/>
              <a:gd name="connsiteY0" fmla="*/ 214735 h 356048"/>
              <a:gd name="connsiteX1" fmla="*/ 238674 w 383540"/>
              <a:gd name="connsiteY1" fmla="*/ 220977 h 356048"/>
              <a:gd name="connsiteX2" fmla="*/ 231178 w 383540"/>
              <a:gd name="connsiteY2" fmla="*/ 228512 h 356048"/>
              <a:gd name="connsiteX3" fmla="*/ 153443 w 383540"/>
              <a:gd name="connsiteY3" fmla="*/ 228512 h 356048"/>
              <a:gd name="connsiteX4" fmla="*/ 145948 w 383540"/>
              <a:gd name="connsiteY4" fmla="*/ 220977 h 356048"/>
              <a:gd name="connsiteX5" fmla="*/ 145948 w 383540"/>
              <a:gd name="connsiteY5" fmla="*/ 214735 h 356048"/>
              <a:gd name="connsiteX6" fmla="*/ 114 w 383540"/>
              <a:gd name="connsiteY6" fmla="*/ 214735 h 356048"/>
              <a:gd name="connsiteX7" fmla="*/ 114 w 383540"/>
              <a:gd name="connsiteY7" fmla="*/ 325381 h 356048"/>
              <a:gd name="connsiteX8" fmla="*/ 30523 w 383540"/>
              <a:gd name="connsiteY8" fmla="*/ 356164 h 356048"/>
              <a:gd name="connsiteX9" fmla="*/ 353243 w 383540"/>
              <a:gd name="connsiteY9" fmla="*/ 356164 h 356048"/>
              <a:gd name="connsiteX10" fmla="*/ 383651 w 383540"/>
              <a:gd name="connsiteY10" fmla="*/ 325381 h 356048"/>
              <a:gd name="connsiteX11" fmla="*/ 383651 w 383540"/>
              <a:gd name="connsiteY11" fmla="*/ 214735 h 356048"/>
              <a:gd name="connsiteX12" fmla="*/ 238674 w 383540"/>
              <a:gd name="connsiteY12" fmla="*/ 214735 h 356048"/>
              <a:gd name="connsiteX13" fmla="*/ 145948 w 383540"/>
              <a:gd name="connsiteY13" fmla="*/ 191917 h 356048"/>
              <a:gd name="connsiteX14" fmla="*/ 145948 w 383540"/>
              <a:gd name="connsiteY14" fmla="*/ 185673 h 356048"/>
              <a:gd name="connsiteX15" fmla="*/ 153443 w 383540"/>
              <a:gd name="connsiteY15" fmla="*/ 178140 h 356048"/>
              <a:gd name="connsiteX16" fmla="*/ 231178 w 383540"/>
              <a:gd name="connsiteY16" fmla="*/ 178140 h 356048"/>
              <a:gd name="connsiteX17" fmla="*/ 238674 w 383540"/>
              <a:gd name="connsiteY17" fmla="*/ 185673 h 356048"/>
              <a:gd name="connsiteX18" fmla="*/ 238674 w 383540"/>
              <a:gd name="connsiteY18" fmla="*/ 191917 h 356048"/>
              <a:gd name="connsiteX19" fmla="*/ 383654 w 383540"/>
              <a:gd name="connsiteY19" fmla="*/ 191917 h 356048"/>
              <a:gd name="connsiteX20" fmla="*/ 383651 w 383540"/>
              <a:gd name="connsiteY20" fmla="*/ 84284 h 356048"/>
              <a:gd name="connsiteX21" fmla="*/ 353457 w 383540"/>
              <a:gd name="connsiteY21" fmla="*/ 53501 h 356048"/>
              <a:gd name="connsiteX22" fmla="*/ 264372 w 383540"/>
              <a:gd name="connsiteY22" fmla="*/ 53501 h 356048"/>
              <a:gd name="connsiteX23" fmla="*/ 264372 w 383540"/>
              <a:gd name="connsiteY23" fmla="*/ 24870 h 356048"/>
              <a:gd name="connsiteX24" fmla="*/ 241887 w 383540"/>
              <a:gd name="connsiteY24" fmla="*/ 115 h 356048"/>
              <a:gd name="connsiteX25" fmla="*/ 142308 w 383540"/>
              <a:gd name="connsiteY25" fmla="*/ 115 h 356048"/>
              <a:gd name="connsiteX26" fmla="*/ 119822 w 383540"/>
              <a:gd name="connsiteY26" fmla="*/ 24870 h 356048"/>
              <a:gd name="connsiteX27" fmla="*/ 119822 w 383540"/>
              <a:gd name="connsiteY27" fmla="*/ 53501 h 356048"/>
              <a:gd name="connsiteX28" fmla="*/ 30523 w 383540"/>
              <a:gd name="connsiteY28" fmla="*/ 53501 h 356048"/>
              <a:gd name="connsiteX29" fmla="*/ 114 w 383540"/>
              <a:gd name="connsiteY29" fmla="*/ 84284 h 356048"/>
              <a:gd name="connsiteX30" fmla="*/ 114 w 383540"/>
              <a:gd name="connsiteY30" fmla="*/ 191917 h 356048"/>
              <a:gd name="connsiteX31" fmla="*/ 145948 w 383540"/>
              <a:gd name="connsiteY31" fmla="*/ 191917 h 356048"/>
              <a:gd name="connsiteX32" fmla="*/ 146805 w 383540"/>
              <a:gd name="connsiteY32" fmla="*/ 31113 h 356048"/>
              <a:gd name="connsiteX33" fmla="*/ 152372 w 383540"/>
              <a:gd name="connsiteY33" fmla="*/ 25516 h 356048"/>
              <a:gd name="connsiteX34" fmla="*/ 231608 w 383540"/>
              <a:gd name="connsiteY34" fmla="*/ 25516 h 356048"/>
              <a:gd name="connsiteX35" fmla="*/ 237175 w 383540"/>
              <a:gd name="connsiteY35" fmla="*/ 31113 h 356048"/>
              <a:gd name="connsiteX36" fmla="*/ 237175 w 383540"/>
              <a:gd name="connsiteY36" fmla="*/ 53286 h 356048"/>
              <a:gd name="connsiteX37" fmla="*/ 146805 w 383540"/>
              <a:gd name="connsiteY37" fmla="*/ 53286 h 356048"/>
              <a:gd name="connsiteX38" fmla="*/ 146805 w 383540"/>
              <a:gd name="connsiteY38" fmla="*/ 31113 h 3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3540" h="356048">
                <a:moveTo>
                  <a:pt x="238674" y="214735"/>
                </a:moveTo>
                <a:lnTo>
                  <a:pt x="238674" y="220977"/>
                </a:lnTo>
                <a:cubicBezTo>
                  <a:pt x="238674" y="225068"/>
                  <a:pt x="235247" y="228512"/>
                  <a:pt x="231178" y="228512"/>
                </a:cubicBezTo>
                <a:lnTo>
                  <a:pt x="153443" y="228512"/>
                </a:lnTo>
                <a:cubicBezTo>
                  <a:pt x="149375" y="228512"/>
                  <a:pt x="145948" y="225068"/>
                  <a:pt x="145948" y="220977"/>
                </a:cubicBezTo>
                <a:lnTo>
                  <a:pt x="145948" y="214735"/>
                </a:lnTo>
                <a:lnTo>
                  <a:pt x="114" y="214735"/>
                </a:lnTo>
                <a:lnTo>
                  <a:pt x="114" y="325381"/>
                </a:lnTo>
                <a:cubicBezTo>
                  <a:pt x="114" y="342388"/>
                  <a:pt x="13819" y="356164"/>
                  <a:pt x="30523" y="356164"/>
                </a:cubicBezTo>
                <a:lnTo>
                  <a:pt x="353243" y="356164"/>
                </a:lnTo>
                <a:cubicBezTo>
                  <a:pt x="370161" y="356164"/>
                  <a:pt x="383651" y="342388"/>
                  <a:pt x="383651" y="325381"/>
                </a:cubicBezTo>
                <a:lnTo>
                  <a:pt x="383651" y="214735"/>
                </a:lnTo>
                <a:lnTo>
                  <a:pt x="238674" y="214735"/>
                </a:lnTo>
                <a:moveTo>
                  <a:pt x="145948" y="191917"/>
                </a:moveTo>
                <a:lnTo>
                  <a:pt x="145948" y="185673"/>
                </a:lnTo>
                <a:cubicBezTo>
                  <a:pt x="145948" y="181584"/>
                  <a:pt x="149375" y="178140"/>
                  <a:pt x="153443" y="178140"/>
                </a:cubicBezTo>
                <a:lnTo>
                  <a:pt x="231178" y="178140"/>
                </a:lnTo>
                <a:cubicBezTo>
                  <a:pt x="235247" y="178140"/>
                  <a:pt x="238674" y="181584"/>
                  <a:pt x="238674" y="185673"/>
                </a:cubicBezTo>
                <a:lnTo>
                  <a:pt x="238674" y="191917"/>
                </a:lnTo>
                <a:lnTo>
                  <a:pt x="383654" y="191917"/>
                </a:lnTo>
                <a:lnTo>
                  <a:pt x="383651" y="84284"/>
                </a:lnTo>
                <a:cubicBezTo>
                  <a:pt x="383865" y="67278"/>
                  <a:pt x="370161" y="53501"/>
                  <a:pt x="353457" y="53501"/>
                </a:cubicBezTo>
                <a:lnTo>
                  <a:pt x="264372" y="53501"/>
                </a:lnTo>
                <a:lnTo>
                  <a:pt x="264372" y="24870"/>
                </a:lnTo>
                <a:cubicBezTo>
                  <a:pt x="264372" y="12385"/>
                  <a:pt x="254306" y="115"/>
                  <a:pt x="241887" y="115"/>
                </a:cubicBezTo>
                <a:lnTo>
                  <a:pt x="142308" y="115"/>
                </a:lnTo>
                <a:cubicBezTo>
                  <a:pt x="129887" y="115"/>
                  <a:pt x="119822" y="12385"/>
                  <a:pt x="119822" y="24870"/>
                </a:cubicBezTo>
                <a:lnTo>
                  <a:pt x="119822" y="53501"/>
                </a:lnTo>
                <a:lnTo>
                  <a:pt x="30523" y="53501"/>
                </a:lnTo>
                <a:cubicBezTo>
                  <a:pt x="13819" y="53501"/>
                  <a:pt x="114" y="67278"/>
                  <a:pt x="114" y="84284"/>
                </a:cubicBezTo>
                <a:lnTo>
                  <a:pt x="114" y="191917"/>
                </a:lnTo>
                <a:lnTo>
                  <a:pt x="145948" y="191917"/>
                </a:lnTo>
                <a:moveTo>
                  <a:pt x="146805" y="31113"/>
                </a:moveTo>
                <a:cubicBezTo>
                  <a:pt x="146805" y="28100"/>
                  <a:pt x="149161" y="25516"/>
                  <a:pt x="152372" y="25516"/>
                </a:cubicBezTo>
                <a:lnTo>
                  <a:pt x="231608" y="25516"/>
                </a:lnTo>
                <a:cubicBezTo>
                  <a:pt x="234605" y="25516"/>
                  <a:pt x="237175" y="27884"/>
                  <a:pt x="237175" y="31113"/>
                </a:cubicBezTo>
                <a:lnTo>
                  <a:pt x="237175" y="53286"/>
                </a:lnTo>
                <a:lnTo>
                  <a:pt x="146805" y="53286"/>
                </a:lnTo>
                <a:lnTo>
                  <a:pt x="146805" y="31113"/>
                </a:lnTo>
              </a:path>
            </a:pathLst>
          </a:custGeom>
          <a:solidFill>
            <a:schemeClr val="accent1">
              <a:alpha val="80000"/>
            </a:schemeClr>
          </a:solidFill>
          <a:ln w="13619" cap="flat">
            <a:noFill/>
            <a:prstDash val="solid"/>
            <a:miter/>
          </a:ln>
        </p:spPr>
        <p:txBody>
          <a:bodyPr rtlCol="0" anchor="ctr"/>
          <a:lstStyle/>
          <a:p>
            <a:endParaRPr lang="zh-CN" altLang="en-US"/>
          </a:p>
        </p:txBody>
      </p:sp>
      <p:sp>
        <p:nvSpPr>
          <p:cNvPr id="5" name="矩形 4"/>
          <p:cNvSpPr/>
          <p:nvPr>
            <p:custDataLst>
              <p:tags r:id="rId11"/>
            </p:custDataLst>
          </p:nvPr>
        </p:nvSpPr>
        <p:spPr>
          <a:xfrm>
            <a:off x="6689415" y="1297709"/>
            <a:ext cx="4451984" cy="868507"/>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mn-ea"/>
                <a:cs typeface="+mn-ea"/>
              </a:rPr>
              <a:t>OpenDigger基于OpenRank值，activity等指标，描述的开源世界的项目以及开发者活跃度。但是通过指标形式展现的OpenRank值等指标缺少一个可视化的视角来体现其作用。因此我们基于OpenDigger挖掘出的数据以及OpenDigger捕捉的开发者-项目关系网络，搭建一个根据指标变化而体现出不同视觉效果的可视化系统。我们将其命名为OpenHomeLand。</a:t>
            </a:r>
            <a:endParaRPr lang="zh-CN" altLang="en-US" sz="1600" kern="0" dirty="0">
              <a:ln>
                <a:noFill/>
                <a:prstDash val="sysDot"/>
              </a:ln>
              <a:solidFill>
                <a:schemeClr val="tx1">
                  <a:lumMod val="85000"/>
                  <a:lumOff val="15000"/>
                </a:schemeClr>
              </a:solidFill>
              <a:latin typeface="+mn-ea"/>
              <a:cs typeface="+mn-ea"/>
            </a:endParaRPr>
          </a:p>
        </p:txBody>
      </p:sp>
      <p:sp>
        <p:nvSpPr>
          <p:cNvPr id="7" name="矩形 6"/>
          <p:cNvSpPr/>
          <p:nvPr>
            <p:custDataLst>
              <p:tags r:id="rId12"/>
            </p:custDataLst>
          </p:nvPr>
        </p:nvSpPr>
        <p:spPr>
          <a:xfrm>
            <a:off x="6689725" y="871451"/>
            <a:ext cx="4451985" cy="379730"/>
          </a:xfrm>
          <a:prstGeom prst="rect">
            <a:avLst/>
          </a:prstGeom>
          <a:noFill/>
        </p:spPr>
        <p:txBody>
          <a:bodyPr wrap="square" lIns="0" tIns="0" rIns="0" bIns="0" rtlCol="0" anchor="b">
            <a:noAutofit/>
          </a:bodyPr>
          <a:lstStyle/>
          <a:p>
            <a:pPr>
              <a:spcBef>
                <a:spcPct val="0"/>
              </a:spcBef>
              <a:spcAft>
                <a:spcPct val="0"/>
              </a:spcAft>
            </a:pPr>
            <a:r>
              <a:rPr lang="zh-CN" altLang="en-US" sz="1600" b="1">
                <a:solidFill>
                  <a:schemeClr val="accent1"/>
                </a:solidFill>
                <a:latin typeface="+mn-ea"/>
                <a:cs typeface="+mn-ea"/>
              </a:rPr>
              <a:t>基于</a:t>
            </a:r>
            <a:r>
              <a:rPr lang="en-US" altLang="zh-CN" sz="1600" b="1">
                <a:solidFill>
                  <a:schemeClr val="accent1"/>
                </a:solidFill>
                <a:latin typeface="+mn-ea"/>
                <a:cs typeface="+mn-ea"/>
              </a:rPr>
              <a:t>OpenDigger</a:t>
            </a:r>
            <a:r>
              <a:rPr lang="zh-CN" altLang="en-US" sz="1600" b="1">
                <a:solidFill>
                  <a:schemeClr val="accent1"/>
                </a:solidFill>
                <a:latin typeface="+mn-ea"/>
                <a:cs typeface="+mn-ea"/>
              </a:rPr>
              <a:t>的开源世界可视化</a:t>
            </a:r>
            <a:r>
              <a:rPr lang="zh-CN" altLang="en-US" sz="1600" b="1">
                <a:solidFill>
                  <a:schemeClr val="accent1"/>
                </a:solidFill>
                <a:latin typeface="+mn-ea"/>
                <a:cs typeface="+mn-ea"/>
              </a:rPr>
              <a:t>展示</a:t>
            </a:r>
            <a:endParaRPr lang="zh-CN" altLang="en-US" sz="1600" b="1">
              <a:solidFill>
                <a:schemeClr val="accent1"/>
              </a:solidFill>
              <a:latin typeface="+mn-ea"/>
              <a:cs typeface="+mn-ea"/>
            </a:endParaRPr>
          </a:p>
        </p:txBody>
      </p:sp>
    </p:spTree>
    <p:custDataLst>
      <p:tags r:id="rId1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a:latin typeface="+mn-ea"/>
                <a:cs typeface="+mn-ea"/>
                <a:sym typeface="+mn-ea"/>
              </a:rPr>
              <a:t>项目介绍</a:t>
            </a:r>
            <a:r>
              <a:rPr lang="en-US">
                <a:latin typeface="+mn-ea"/>
                <a:cs typeface="+mn-ea"/>
                <a:sym typeface="+mn-ea"/>
              </a:rPr>
              <a:t>&amp;</a:t>
            </a:r>
            <a:r>
              <a:rPr lang="zh-CN" altLang="en-US">
                <a:latin typeface="+mn-ea"/>
                <a:cs typeface="+mn-ea"/>
                <a:sym typeface="+mn-ea"/>
              </a:rPr>
              <a:t>项目</a:t>
            </a:r>
            <a:r>
              <a:rPr lang="zh-CN" altLang="en-US">
                <a:latin typeface="+mn-ea"/>
                <a:cs typeface="+mn-ea"/>
                <a:sym typeface="+mn-ea"/>
              </a:rPr>
              <a:t>理念</a:t>
            </a:r>
            <a:endParaRPr lang="zh-CN" altLang="en-US">
              <a:latin typeface="+mn-ea"/>
              <a:cs typeface="+mn-ea"/>
              <a:sym typeface="+mn-ea"/>
            </a:endParaRPr>
          </a:p>
        </p:txBody>
      </p:sp>
      <p:sp>
        <p:nvSpPr>
          <p:cNvPr id="4" name="圆角矩形 3"/>
          <p:cNvSpPr/>
          <p:nvPr>
            <p:custDataLst>
              <p:tags r:id="rId2"/>
            </p:custDataLst>
          </p:nvPr>
        </p:nvSpPr>
        <p:spPr>
          <a:xfrm>
            <a:off x="777240" y="1965325"/>
            <a:ext cx="4545965" cy="4197350"/>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p:cNvSpPr/>
          <p:nvPr>
            <p:custDataLst>
              <p:tags r:id="rId3"/>
            </p:custDataLst>
          </p:nvPr>
        </p:nvSpPr>
        <p:spPr>
          <a:xfrm>
            <a:off x="6525895" y="1918970"/>
            <a:ext cx="4521835" cy="4197350"/>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4"/>
            </p:custDataLst>
          </p:nvPr>
        </p:nvSpPr>
        <p:spPr>
          <a:xfrm>
            <a:off x="1082040" y="3270250"/>
            <a:ext cx="3662680" cy="2335530"/>
          </a:xfrm>
          <a:prstGeom prst="rect">
            <a:avLst/>
          </a:prstGeom>
        </p:spPr>
        <p:txBody>
          <a:bodyPr wrap="square" lIns="0" tIns="0" rIns="0" bIns="0">
            <a:noAutofit/>
          </a:bodyPr>
          <a:lstStyle/>
          <a:p>
            <a:pPr algn="ctr">
              <a:lnSpc>
                <a:spcPct val="150000"/>
              </a:lnSpc>
              <a:spcBef>
                <a:spcPct val="0"/>
              </a:spcBef>
              <a:spcAft>
                <a:spcPct val="0"/>
              </a:spcAft>
            </a:pPr>
            <a:r>
              <a:rPr lang="zh-CN" altLang="en-US" sz="1200" kern="0" dirty="0">
                <a:ln>
                  <a:noFill/>
                  <a:prstDash val="sysDot"/>
                </a:ln>
                <a:solidFill>
                  <a:schemeClr val="tx1">
                    <a:lumMod val="85000"/>
                    <a:lumOff val="15000"/>
                  </a:schemeClr>
                </a:solidFill>
                <a:latin typeface="+mn-ea"/>
                <a:cs typeface="+mn-ea"/>
                <a:sym typeface="+mn-ea"/>
              </a:rPr>
              <a:t>OpenHomeLand分为两个部分：全局视角以及详细项目视角。全局视角用于展现整体的开源世界当中，项目以及开发者的关联，意在展现开源世界的丰富度。为了体现丰富效果以及与详细项目视角的配合。因此我们选择了“银河”这个展现意象。详细项目视角则具体展现了一个项目的星球具体效果。</a:t>
            </a:r>
            <a:endParaRPr lang="zh-CN" altLang="en-US" sz="1200" kern="0" dirty="0">
              <a:ln>
                <a:noFill/>
                <a:prstDash val="sysDot"/>
              </a:ln>
              <a:solidFill>
                <a:schemeClr val="tx1">
                  <a:lumMod val="85000"/>
                  <a:lumOff val="15000"/>
                </a:schemeClr>
              </a:solidFill>
              <a:latin typeface="+mn-ea"/>
              <a:cs typeface="+mn-ea"/>
            </a:endParaRPr>
          </a:p>
          <a:p>
            <a:pPr algn="ctr">
              <a:lnSpc>
                <a:spcPct val="150000"/>
              </a:lnSpc>
              <a:spcBef>
                <a:spcPct val="0"/>
              </a:spcBef>
              <a:spcAft>
                <a:spcPct val="0"/>
              </a:spcAft>
            </a:pPr>
            <a:endParaRPr lang="zh-CN" altLang="en-US" sz="1200" dirty="0">
              <a:ln>
                <a:noFill/>
                <a:prstDash val="sysDot"/>
              </a:ln>
              <a:solidFill>
                <a:schemeClr val="tx1">
                  <a:lumMod val="85000"/>
                  <a:lumOff val="15000"/>
                </a:schemeClr>
              </a:solidFill>
              <a:latin typeface="+mn-ea"/>
              <a:cs typeface="+mn-ea"/>
            </a:endParaRPr>
          </a:p>
        </p:txBody>
      </p:sp>
      <p:sp>
        <p:nvSpPr>
          <p:cNvPr id="9" name="矩形 8"/>
          <p:cNvSpPr/>
          <p:nvPr>
            <p:custDataLst>
              <p:tags r:id="rId5"/>
            </p:custDataLst>
          </p:nvPr>
        </p:nvSpPr>
        <p:spPr>
          <a:xfrm>
            <a:off x="1523365" y="2646045"/>
            <a:ext cx="2780030" cy="442595"/>
          </a:xfrm>
          <a:prstGeom prst="rect">
            <a:avLst/>
          </a:prstGeom>
          <a:noFill/>
        </p:spPr>
        <p:txBody>
          <a:bodyPr wrap="square" lIns="0" tIns="0" rIns="0" bIns="0" rtlCol="0" anchor="b" anchorCtr="0">
            <a:noAutofit/>
          </a:bodyPr>
          <a:lstStyle/>
          <a:p>
            <a:pPr algn="ctr">
              <a:spcBef>
                <a:spcPct val="0"/>
              </a:spcBef>
              <a:spcAft>
                <a:spcPct val="0"/>
              </a:spcAft>
            </a:pPr>
            <a:r>
              <a:rPr sz="2400" b="1">
                <a:solidFill>
                  <a:schemeClr val="accent1"/>
                </a:solidFill>
                <a:latin typeface="+mn-ea"/>
                <a:cs typeface="+mn-ea"/>
                <a:sym typeface="+mn-ea"/>
              </a:rPr>
              <a:t>项目介绍</a:t>
            </a:r>
            <a:endParaRPr lang="zh-CN" altLang="en-US" sz="2400" b="1" kern="0">
              <a:solidFill>
                <a:schemeClr val="accent1"/>
              </a:solidFill>
              <a:latin typeface="+mn-ea"/>
              <a:cs typeface="+mn-ea"/>
            </a:endParaRPr>
          </a:p>
        </p:txBody>
      </p:sp>
      <p:sp>
        <p:nvSpPr>
          <p:cNvPr id="10" name="矩形 9"/>
          <p:cNvSpPr/>
          <p:nvPr>
            <p:custDataLst>
              <p:tags r:id="rId6"/>
            </p:custDataLst>
          </p:nvPr>
        </p:nvSpPr>
        <p:spPr>
          <a:xfrm>
            <a:off x="7124065" y="3223895"/>
            <a:ext cx="3642995" cy="2335530"/>
          </a:xfrm>
          <a:prstGeom prst="rect">
            <a:avLst/>
          </a:prstGeom>
        </p:spPr>
        <p:txBody>
          <a:bodyPr wrap="square" lIns="0" tIns="0" rIns="0" bIns="0">
            <a:noAutofit/>
          </a:bodyPr>
          <a:lstStyle/>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在我们的项目中，随着项目整体的影响力的不断提升，星球的地貌会从崎岖的山峰生出平原，从干涸的星球到生出湖海。星球的颜色也会逐渐染上代表生机的绿色，越来越接近现实的地球。而随着开发者的活跃度的提高，代表开发者的行星也会越来越像月球。我们想以此来可视化的表现出OpenRank，Activity等指标在一个项目当中具体的变化以及开源代表的理念：一个开放、多元的社区，就像生机勃勃的地球，也体现出我们项目的命名：开源家园</a:t>
            </a:r>
            <a:endParaRPr lang="zh-CN" altLang="en-US" sz="1200">
              <a:ln>
                <a:noFill/>
                <a:prstDash val="sysDot"/>
              </a:ln>
              <a:solidFill>
                <a:schemeClr val="tx1">
                  <a:lumMod val="85000"/>
                  <a:lumOff val="15000"/>
                </a:schemeClr>
              </a:solidFill>
              <a:latin typeface="+mn-ea"/>
              <a:cs typeface="+mn-ea"/>
            </a:endParaRPr>
          </a:p>
        </p:txBody>
      </p:sp>
      <p:sp>
        <p:nvSpPr>
          <p:cNvPr id="14" name="矩形 13"/>
          <p:cNvSpPr/>
          <p:nvPr>
            <p:custDataLst>
              <p:tags r:id="rId7"/>
            </p:custDataLst>
          </p:nvPr>
        </p:nvSpPr>
        <p:spPr>
          <a:xfrm>
            <a:off x="7397115" y="2742565"/>
            <a:ext cx="2780030" cy="442595"/>
          </a:xfrm>
          <a:prstGeom prst="rect">
            <a:avLst/>
          </a:prstGeom>
          <a:noFill/>
        </p:spPr>
        <p:txBody>
          <a:bodyPr wrap="square" lIns="0" tIns="0" rIns="0" bIns="0" rtlCol="0" anchor="b" anchorCtr="0">
            <a:noAutofit/>
          </a:bodyPr>
          <a:lstStyle/>
          <a:p>
            <a:pPr algn="ctr">
              <a:spcBef>
                <a:spcPct val="0"/>
              </a:spcBef>
              <a:spcAft>
                <a:spcPct val="0"/>
              </a:spcAft>
            </a:pPr>
            <a:r>
              <a:rPr lang="zh-CN" altLang="en-US" sz="2400" b="1" kern="0">
                <a:solidFill>
                  <a:schemeClr val="accent1"/>
                </a:solidFill>
                <a:latin typeface="+mn-ea"/>
                <a:cs typeface="+mn-ea"/>
              </a:rPr>
              <a:t>项目理念</a:t>
            </a:r>
            <a:endParaRPr lang="zh-CN" altLang="en-US" sz="2400" b="1" kern="0">
              <a:solidFill>
                <a:schemeClr val="accent1"/>
              </a:solidFill>
              <a:latin typeface="+mn-ea"/>
              <a:cs typeface="+mn-ea"/>
            </a:endParaRPr>
          </a:p>
        </p:txBody>
      </p:sp>
      <p:cxnSp>
        <p:nvCxnSpPr>
          <p:cNvPr id="30" name="直接连接符 29"/>
          <p:cNvCxnSpPr/>
          <p:nvPr>
            <p:custDataLst>
              <p:tags r:id="rId8"/>
            </p:custDataLst>
          </p:nvPr>
        </p:nvCxnSpPr>
        <p:spPr>
          <a:xfrm>
            <a:off x="2744470" y="5844540"/>
            <a:ext cx="337820"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custDataLst>
              <p:tags r:id="rId9"/>
            </p:custDataLst>
          </p:nvPr>
        </p:nvCxnSpPr>
        <p:spPr>
          <a:xfrm>
            <a:off x="8651875" y="5987415"/>
            <a:ext cx="337820"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sp>
        <p:nvSpPr>
          <p:cNvPr id="12" name="椭圆 11"/>
          <p:cNvSpPr/>
          <p:nvPr>
            <p:custDataLst>
              <p:tags r:id="rId10"/>
            </p:custDataLst>
          </p:nvPr>
        </p:nvSpPr>
        <p:spPr>
          <a:xfrm>
            <a:off x="2535555" y="1574165"/>
            <a:ext cx="890270" cy="890270"/>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椭圆 4"/>
          <p:cNvSpPr/>
          <p:nvPr>
            <p:custDataLst>
              <p:tags r:id="rId11"/>
            </p:custDataLst>
          </p:nvPr>
        </p:nvSpPr>
        <p:spPr>
          <a:xfrm>
            <a:off x="2535555" y="1537970"/>
            <a:ext cx="829945" cy="829945"/>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椭圆 2"/>
          <p:cNvSpPr/>
          <p:nvPr>
            <p:custDataLst>
              <p:tags r:id="rId12"/>
            </p:custDataLst>
          </p:nvPr>
        </p:nvSpPr>
        <p:spPr>
          <a:xfrm>
            <a:off x="8371840" y="1706880"/>
            <a:ext cx="890270" cy="890270"/>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椭圆 5"/>
          <p:cNvSpPr/>
          <p:nvPr>
            <p:custDataLst>
              <p:tags r:id="rId13"/>
            </p:custDataLst>
          </p:nvPr>
        </p:nvSpPr>
        <p:spPr>
          <a:xfrm>
            <a:off x="8371840" y="1634490"/>
            <a:ext cx="829945" cy="829945"/>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4" name="图形 23" descr="333438303937363b333438313038303bd7e9d6afbcdcb9b9"/>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780665" y="1790700"/>
            <a:ext cx="324485" cy="324485"/>
          </a:xfrm>
          <a:prstGeom prst="rect">
            <a:avLst/>
          </a:prstGeom>
        </p:spPr>
      </p:pic>
      <p:pic>
        <p:nvPicPr>
          <p:cNvPr id="26" name="图形 25" descr="333438303937363b333438313039323bcfeec4bfbcc6bbae"/>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8624570" y="1887220"/>
            <a:ext cx="323850" cy="323850"/>
          </a:xfrm>
          <a:prstGeom prst="rect">
            <a:avLst/>
          </a:prstGeom>
        </p:spPr>
      </p:pic>
    </p:spTree>
    <p:custDataLst>
      <p:tags r:id="rId2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项目</a:t>
            </a:r>
            <a:r>
              <a:rPr lang="zh-CN" altLang="en-US"/>
              <a:t>展示</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a:t>
            </a:r>
            <a:r>
              <a:rPr lang="en-US" altLang="zh-CN"/>
              <a:t>2</a:t>
            </a:r>
            <a:endParaRPr lang="en-US" altLang="zh-CN"/>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p>
        </p:txBody>
      </p:sp>
      <p:sp>
        <p:nvSpPr>
          <p:cNvPr id="3" name="任意多边形: 形状 2"/>
          <p:cNvSpPr/>
          <p:nvPr>
            <p:custDataLst>
              <p:tags r:id="rId2"/>
            </p:custDataLst>
          </p:nvPr>
        </p:nvSpPr>
        <p:spPr>
          <a:xfrm flipV="1">
            <a:off x="-14014" y="3769747"/>
            <a:ext cx="12222480" cy="603873"/>
          </a:xfrm>
          <a:custGeom>
            <a:avLst/>
            <a:gdLst>
              <a:gd name="connsiteX0" fmla="*/ 0 w 19248"/>
              <a:gd name="connsiteY0" fmla="*/ 865 h 950"/>
              <a:gd name="connsiteX1" fmla="*/ 1438 w 19248"/>
              <a:gd name="connsiteY1" fmla="*/ 943 h 950"/>
              <a:gd name="connsiteX2" fmla="*/ 7493 w 19248"/>
              <a:gd name="connsiteY2" fmla="*/ 354 h 950"/>
              <a:gd name="connsiteX3" fmla="*/ 12353 w 19248"/>
              <a:gd name="connsiteY3" fmla="*/ 737 h 950"/>
              <a:gd name="connsiteX4" fmla="*/ 15481 w 19248"/>
              <a:gd name="connsiteY4" fmla="*/ 564 h 950"/>
              <a:gd name="connsiteX5" fmla="*/ 19248 w 19248"/>
              <a:gd name="connsiteY5" fmla="*/ 0 h 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8" h="951">
                <a:moveTo>
                  <a:pt x="0" y="865"/>
                </a:moveTo>
                <a:cubicBezTo>
                  <a:pt x="890" y="959"/>
                  <a:pt x="964" y="959"/>
                  <a:pt x="1438" y="943"/>
                </a:cubicBezTo>
                <a:cubicBezTo>
                  <a:pt x="2977" y="890"/>
                  <a:pt x="5646" y="406"/>
                  <a:pt x="7493" y="354"/>
                </a:cubicBezTo>
                <a:cubicBezTo>
                  <a:pt x="9340" y="302"/>
                  <a:pt x="11021" y="702"/>
                  <a:pt x="12353" y="737"/>
                </a:cubicBezTo>
                <a:cubicBezTo>
                  <a:pt x="13684" y="772"/>
                  <a:pt x="14348" y="706"/>
                  <a:pt x="15481" y="564"/>
                </a:cubicBezTo>
                <a:cubicBezTo>
                  <a:pt x="16615" y="422"/>
                  <a:pt x="17978" y="268"/>
                  <a:pt x="19248" y="0"/>
                </a:cubicBezTo>
              </a:path>
            </a:pathLst>
          </a:custGeom>
          <a:noFill/>
          <a:ln w="12700">
            <a:gradFill>
              <a:gsLst>
                <a:gs pos="0">
                  <a:schemeClr val="tx1">
                    <a:lumMod val="50000"/>
                    <a:lumOff val="50000"/>
                    <a:alpha val="20000"/>
                  </a:schemeClr>
                </a:gs>
                <a:gs pos="60000">
                  <a:schemeClr val="tx1">
                    <a:lumMod val="50000"/>
                    <a:lumOff val="50000"/>
                    <a:alpha val="60000"/>
                  </a:schemeClr>
                </a:gs>
                <a:gs pos="100000">
                  <a:schemeClr val="tx1">
                    <a:lumMod val="50000"/>
                    <a:lumOff val="50000"/>
                    <a:alpha val="2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ts val="0"/>
              </a:spcBef>
              <a:spcAft>
                <a:spcPts val="0"/>
              </a:spcAft>
              <a:buClrTx/>
              <a:buSzTx/>
              <a:buFontTx/>
            </a:pPr>
            <a:endParaRPr lang="zh-CN" altLang="en-US" noProof="0">
              <a:ln>
                <a:noFill/>
              </a:ln>
              <a:solidFill>
                <a:srgbClr val="FFFFFF"/>
              </a:solidFill>
              <a:effectLst/>
              <a:uLnTx/>
              <a:uFillTx/>
              <a:latin typeface="HarmonyOS Sans SC"/>
              <a:ea typeface="HarmonyOS Sans SC"/>
              <a:sym typeface="+mn-ea"/>
            </a:endParaRPr>
          </a:p>
        </p:txBody>
      </p:sp>
      <p:sp>
        <p:nvSpPr>
          <p:cNvPr id="4" name="任意多边形: 形状 3"/>
          <p:cNvSpPr/>
          <p:nvPr>
            <p:custDataLst>
              <p:tags r:id="rId3"/>
            </p:custDataLst>
          </p:nvPr>
        </p:nvSpPr>
        <p:spPr>
          <a:xfrm rot="261585">
            <a:off x="38878" y="3161122"/>
            <a:ext cx="12103100" cy="1776730"/>
          </a:xfrm>
          <a:custGeom>
            <a:avLst/>
            <a:gdLst>
              <a:gd name="connsiteX0" fmla="*/ 0 w 19060"/>
              <a:gd name="connsiteY0" fmla="*/ 2798 h 2798"/>
              <a:gd name="connsiteX1" fmla="*/ 7398 w 19060"/>
              <a:gd name="connsiteY1" fmla="*/ 884 h 2798"/>
              <a:gd name="connsiteX2" fmla="*/ 12257 w 19060"/>
              <a:gd name="connsiteY2" fmla="*/ 1605 h 2798"/>
              <a:gd name="connsiteX3" fmla="*/ 15386 w 19060"/>
              <a:gd name="connsiteY3" fmla="*/ 1279 h 2798"/>
              <a:gd name="connsiteX4" fmla="*/ 19060 w 19060"/>
              <a:gd name="connsiteY4" fmla="*/ 0 h 2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0" h="2798">
                <a:moveTo>
                  <a:pt x="0" y="2798"/>
                </a:moveTo>
                <a:cubicBezTo>
                  <a:pt x="1517" y="2480"/>
                  <a:pt x="5561" y="1070"/>
                  <a:pt x="7398" y="884"/>
                </a:cubicBezTo>
                <a:cubicBezTo>
                  <a:pt x="9235" y="698"/>
                  <a:pt x="10926" y="1539"/>
                  <a:pt x="12257" y="1605"/>
                </a:cubicBezTo>
                <a:cubicBezTo>
                  <a:pt x="13589" y="1670"/>
                  <a:pt x="14252" y="1546"/>
                  <a:pt x="15386" y="1279"/>
                </a:cubicBezTo>
                <a:cubicBezTo>
                  <a:pt x="16520" y="1012"/>
                  <a:pt x="17790" y="506"/>
                  <a:pt x="19060" y="0"/>
                </a:cubicBezTo>
              </a:path>
            </a:pathLst>
          </a:custGeom>
          <a:noFill/>
          <a:ln w="31750">
            <a:gradFill>
              <a:gsLst>
                <a:gs pos="0">
                  <a:schemeClr val="accent1">
                    <a:lumMod val="20000"/>
                    <a:lumOff val="80000"/>
                  </a:schemeClr>
                </a:gs>
                <a:gs pos="53000">
                  <a:schemeClr val="accent1">
                    <a:lumMod val="60000"/>
                    <a:lumOff val="40000"/>
                  </a:schemeClr>
                </a:gs>
                <a:gs pos="100000">
                  <a:schemeClr val="accent1">
                    <a:lumMod val="20000"/>
                    <a:lumOff val="8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HarmonyOS Sans SC"/>
              <a:ea typeface="HarmonyOS Sans SC"/>
              <a:cs typeface="+mn-cs"/>
            </a:endParaRPr>
          </a:p>
        </p:txBody>
      </p:sp>
      <p:sp>
        <p:nvSpPr>
          <p:cNvPr id="31" name="文本框 30"/>
          <p:cNvSpPr txBox="1"/>
          <p:nvPr>
            <p:custDataLst>
              <p:tags r:id="rId4"/>
            </p:custDataLst>
          </p:nvPr>
        </p:nvSpPr>
        <p:spPr>
          <a:xfrm>
            <a:off x="3487052" y="2097242"/>
            <a:ext cx="2577600" cy="1001728"/>
          </a:xfrm>
          <a:prstGeom prst="rect">
            <a:avLst/>
          </a:prstGeom>
          <a:noFill/>
        </p:spPr>
        <p:txBody>
          <a:bodyPr wrap="square" lIns="0" tIns="0" rIns="0" bIns="0" rtlCol="0">
            <a:noAutofit/>
          </a:bodyPr>
          <a:lstStyle/>
          <a:p>
            <a:pPr algn="ctr">
              <a:lnSpc>
                <a:spcPct val="130000"/>
              </a:lnSpc>
            </a:pPr>
            <a:r>
              <a:rPr lang="zh-CN" altLang="en-US" sz="1200" dirty="0">
                <a:solidFill>
                  <a:schemeClr val="tx1">
                    <a:lumMod val="85000"/>
                    <a:lumOff val="15000"/>
                  </a:schemeClr>
                </a:solidFill>
              </a:rPr>
              <a:t>通过将每个项目和相关开发者节点表示为星球并在空间中排布，利用Open Digger挖掘其关系和基本信息，实现了开源世界的全局可视化，展示了其丰富多彩的生态。</a:t>
            </a:r>
            <a:endParaRPr lang="zh-CN" altLang="en-US" sz="1200" dirty="0">
              <a:solidFill>
                <a:schemeClr val="tx1">
                  <a:lumMod val="85000"/>
                  <a:lumOff val="15000"/>
                </a:schemeClr>
              </a:solidFill>
            </a:endParaRPr>
          </a:p>
        </p:txBody>
      </p:sp>
      <p:sp>
        <p:nvSpPr>
          <p:cNvPr id="32" name="矩形: 圆角 31"/>
          <p:cNvSpPr/>
          <p:nvPr>
            <p:custDataLst>
              <p:tags r:id="rId5"/>
            </p:custDataLst>
          </p:nvPr>
        </p:nvSpPr>
        <p:spPr>
          <a:xfrm>
            <a:off x="3485412" y="1676658"/>
            <a:ext cx="2577600" cy="384319"/>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b="1" spc="100" dirty="0">
                <a:solidFill>
                  <a:schemeClr val="accent1"/>
                </a:solidFill>
              </a:rPr>
              <a:t>全局视角</a:t>
            </a:r>
            <a:endParaRPr lang="zh-CN" altLang="en-US" b="1" spc="100" dirty="0">
              <a:solidFill>
                <a:schemeClr val="accent1"/>
              </a:solidFill>
            </a:endParaRPr>
          </a:p>
        </p:txBody>
      </p:sp>
      <p:sp>
        <p:nvSpPr>
          <p:cNvPr id="33" name="文本框 32"/>
          <p:cNvSpPr txBox="1"/>
          <p:nvPr>
            <p:custDataLst>
              <p:tags r:id="rId6"/>
            </p:custDataLst>
          </p:nvPr>
        </p:nvSpPr>
        <p:spPr>
          <a:xfrm>
            <a:off x="4041140" y="5258435"/>
            <a:ext cx="6972300" cy="781685"/>
          </a:xfrm>
          <a:prstGeom prst="rect">
            <a:avLst/>
          </a:prstGeom>
          <a:noFill/>
        </p:spPr>
        <p:txBody>
          <a:bodyPr wrap="square" lIns="0" tIns="0" rIns="0" bIns="0" rtlCol="0">
            <a:noAutofit/>
          </a:bodyPr>
          <a:lstStyle/>
          <a:p>
            <a:pPr algn="ctr">
              <a:lnSpc>
                <a:spcPct val="130000"/>
              </a:lnSpc>
            </a:pPr>
            <a:r>
              <a:rPr lang="zh-CN" altLang="en-US" sz="1200" dirty="0">
                <a:solidFill>
                  <a:schemeClr val="tx1">
                    <a:lumMod val="85000"/>
                    <a:lumOff val="15000"/>
                  </a:schemeClr>
                </a:solidFill>
              </a:rPr>
              <a:t>在全局视角下，用户可点击项目节点进入详细视角，通过过场效果逐步拉近观察代表该项目的星球。在详细视角中，星球的地形、颜色等通过随机生成技术展现，其设计基于Open Digger挖掘出的项目OpenRank值、活跃度以及开发者平均活跃度等指标。这些参数赋予每个项目星球独特的视觉特征，直观体现其活跃度和开发者参与情况。</a:t>
            </a:r>
            <a:endParaRPr lang="zh-CN" altLang="en-US" sz="1200" dirty="0">
              <a:solidFill>
                <a:schemeClr val="tx1">
                  <a:lumMod val="85000"/>
                  <a:lumOff val="15000"/>
                </a:schemeClr>
              </a:solidFill>
            </a:endParaRPr>
          </a:p>
        </p:txBody>
      </p:sp>
      <p:sp>
        <p:nvSpPr>
          <p:cNvPr id="34" name="矩形: 圆角 33"/>
          <p:cNvSpPr/>
          <p:nvPr>
            <p:custDataLst>
              <p:tags r:id="rId7"/>
            </p:custDataLst>
          </p:nvPr>
        </p:nvSpPr>
        <p:spPr>
          <a:xfrm>
            <a:off x="6098288" y="4663564"/>
            <a:ext cx="2577600" cy="384319"/>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b="1" spc="100" dirty="0">
                <a:solidFill>
                  <a:schemeClr val="accent1"/>
                </a:solidFill>
              </a:rPr>
              <a:t>详细项目视角</a:t>
            </a:r>
            <a:endParaRPr lang="zh-CN" altLang="en-US" b="1" spc="100" dirty="0">
              <a:solidFill>
                <a:schemeClr val="accent1"/>
              </a:solidFill>
            </a:endParaRPr>
          </a:p>
        </p:txBody>
      </p:sp>
      <p:sp>
        <p:nvSpPr>
          <p:cNvPr id="37" name="文本框 36"/>
          <p:cNvSpPr txBox="1"/>
          <p:nvPr>
            <p:custDataLst>
              <p:tags r:id="rId8"/>
            </p:custDataLst>
          </p:nvPr>
        </p:nvSpPr>
        <p:spPr>
          <a:xfrm>
            <a:off x="8715537" y="2877924"/>
            <a:ext cx="2577600" cy="1001728"/>
          </a:xfrm>
          <a:prstGeom prst="rect">
            <a:avLst/>
          </a:prstGeom>
          <a:noFill/>
        </p:spPr>
        <p:txBody>
          <a:bodyPr wrap="square" lIns="0" tIns="0" rIns="0" bIns="0" rtlCol="0">
            <a:noAutofit/>
          </a:bodyPr>
          <a:lstStyle/>
          <a:p>
            <a:pPr algn="ctr">
              <a:lnSpc>
                <a:spcPct val="130000"/>
              </a:lnSpc>
            </a:pPr>
            <a:r>
              <a:rPr lang="zh-CN" altLang="en-US" sz="1400" dirty="0">
                <a:solidFill>
                  <a:schemeClr val="tx1">
                    <a:lumMod val="85000"/>
                    <a:lumOff val="15000"/>
                  </a:schemeClr>
                </a:solidFill>
              </a:rPr>
              <a:t>用图表的形式展示出项目与开发者活跃度等信息的</a:t>
            </a:r>
            <a:r>
              <a:rPr lang="zh-CN" altLang="en-US" sz="1400" dirty="0">
                <a:solidFill>
                  <a:schemeClr val="tx1">
                    <a:lumMod val="85000"/>
                    <a:lumOff val="15000"/>
                  </a:schemeClr>
                </a:solidFill>
              </a:rPr>
              <a:t>变化</a:t>
            </a:r>
            <a:endParaRPr lang="zh-CN" altLang="en-US" sz="1400" dirty="0">
              <a:solidFill>
                <a:schemeClr val="tx1">
                  <a:lumMod val="85000"/>
                  <a:lumOff val="15000"/>
                </a:schemeClr>
              </a:solidFill>
            </a:endParaRPr>
          </a:p>
        </p:txBody>
      </p:sp>
      <p:sp>
        <p:nvSpPr>
          <p:cNvPr id="38" name="矩形: 圆角 37"/>
          <p:cNvSpPr/>
          <p:nvPr>
            <p:custDataLst>
              <p:tags r:id="rId9"/>
            </p:custDataLst>
          </p:nvPr>
        </p:nvSpPr>
        <p:spPr>
          <a:xfrm>
            <a:off x="8713897" y="2457340"/>
            <a:ext cx="2577600" cy="384319"/>
          </a:xfrm>
          <a:prstGeom prst="roundRect">
            <a:avLst>
              <a:gd name="adj" fmla="val 50000"/>
            </a:avLst>
          </a:prstGeom>
          <a:noFill/>
          <a:ln>
            <a:noFill/>
          </a:ln>
          <a:effectLst/>
        </p:spPr>
        <p:style>
          <a:lnRef idx="2">
            <a:schemeClr val="accent1">
              <a:lumMod val="75000"/>
            </a:schemeClr>
          </a:lnRef>
          <a:fillRef idx="1">
            <a:schemeClr val="accent1"/>
          </a:fillRef>
          <a:effectRef idx="0">
            <a:srgbClr val="FFFFFF"/>
          </a:effectRef>
          <a:fontRef idx="minor">
            <a:schemeClr val="lt1"/>
          </a:fontRef>
        </p:style>
        <p:txBody>
          <a:bodyPr lIns="0" tIns="0" rIns="0" bIns="0" rtlCol="0" anchor="ctr"/>
          <a:lstStyle/>
          <a:p>
            <a:pPr algn="ctr"/>
            <a:r>
              <a:rPr lang="zh-CN" altLang="en-US" b="1" spc="100" dirty="0">
                <a:solidFill>
                  <a:schemeClr val="accent1"/>
                </a:solidFill>
              </a:rPr>
              <a:t>数据的</a:t>
            </a:r>
            <a:r>
              <a:rPr lang="zh-CN" altLang="en-US" b="1" spc="100" dirty="0">
                <a:solidFill>
                  <a:schemeClr val="accent1"/>
                </a:solidFill>
              </a:rPr>
              <a:t>可视化展示</a:t>
            </a:r>
            <a:endParaRPr lang="zh-CN" altLang="en-US" b="1" spc="100" dirty="0">
              <a:solidFill>
                <a:schemeClr val="accent1"/>
              </a:solidFill>
            </a:endParaRPr>
          </a:p>
        </p:txBody>
      </p:sp>
      <p:sp>
        <p:nvSpPr>
          <p:cNvPr id="4096" name="椭圆 4095"/>
          <p:cNvSpPr/>
          <p:nvPr>
            <p:custDataLst>
              <p:tags r:id="rId10"/>
            </p:custDataLst>
          </p:nvPr>
        </p:nvSpPr>
        <p:spPr>
          <a:xfrm>
            <a:off x="9743108" y="3948307"/>
            <a:ext cx="504000" cy="504000"/>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b="1" dirty="0">
                <a:solidFill>
                  <a:srgbClr val="FFFFFF"/>
                </a:solidFill>
              </a:rPr>
              <a:t>03</a:t>
            </a:r>
            <a:endParaRPr lang="zh-CN" altLang="en-US" b="1" dirty="0">
              <a:solidFill>
                <a:srgbClr val="FFFFFF"/>
              </a:solidFill>
            </a:endParaRPr>
          </a:p>
        </p:txBody>
      </p:sp>
      <p:sp>
        <p:nvSpPr>
          <p:cNvPr id="4103" name="椭圆 4102"/>
          <p:cNvSpPr/>
          <p:nvPr>
            <p:custDataLst>
              <p:tags r:id="rId11"/>
            </p:custDataLst>
          </p:nvPr>
        </p:nvSpPr>
        <p:spPr>
          <a:xfrm>
            <a:off x="7135088" y="3948572"/>
            <a:ext cx="504000" cy="504000"/>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b="1" dirty="0">
                <a:solidFill>
                  <a:srgbClr val="FFFFFF"/>
                </a:solidFill>
              </a:rPr>
              <a:t>02</a:t>
            </a:r>
            <a:endParaRPr lang="zh-CN" altLang="en-US" b="1" dirty="0">
              <a:solidFill>
                <a:srgbClr val="FFFFFF"/>
              </a:solidFill>
            </a:endParaRPr>
          </a:p>
        </p:txBody>
      </p:sp>
      <p:sp>
        <p:nvSpPr>
          <p:cNvPr id="4104" name="椭圆 4103"/>
          <p:cNvSpPr/>
          <p:nvPr>
            <p:custDataLst>
              <p:tags r:id="rId12"/>
            </p:custDataLst>
          </p:nvPr>
        </p:nvSpPr>
        <p:spPr>
          <a:xfrm>
            <a:off x="4532113" y="3350430"/>
            <a:ext cx="504000" cy="504000"/>
          </a:xfrm>
          <a:prstGeom prst="ellipse">
            <a:avLst/>
          </a:prstGeom>
          <a:gradFill flip="none" rotWithShape="1">
            <a:gsLst>
              <a:gs pos="0">
                <a:schemeClr val="accent1">
                  <a:lumMod val="20000"/>
                  <a:lumOff val="80000"/>
                </a:schemeClr>
              </a:gs>
              <a:gs pos="21000">
                <a:schemeClr val="accent1">
                  <a:lumMod val="60000"/>
                  <a:lumOff val="40000"/>
                </a:schemeClr>
              </a:gs>
              <a:gs pos="80000">
                <a:schemeClr val="accent1">
                  <a:lumMod val="100000"/>
                </a:schemeClr>
              </a:gs>
            </a:gsLst>
            <a:path path="circle">
              <a:fillToRect l="50000" t="-80000" r="50000" b="180000"/>
            </a:path>
            <a:tileRect/>
          </a:gradFill>
          <a:ln w="1191" cap="flat">
            <a:noFill/>
            <a:prstDash val="solid"/>
            <a:miter/>
          </a:ln>
        </p:spPr>
        <p:txBody>
          <a:bodyPr wrap="none" lIns="0" tIns="0" rIns="0" bIns="0" rtlCol="0" anchor="ctr"/>
          <a:lstStyle/>
          <a:p>
            <a:pPr algn="ctr"/>
            <a:r>
              <a:rPr lang="en-US" altLang="zh-CN" b="1" dirty="0">
                <a:solidFill>
                  <a:srgbClr val="FFFFFF"/>
                </a:solidFill>
              </a:rPr>
              <a:t>01</a:t>
            </a:r>
            <a:endParaRPr lang="zh-CN" altLang="en-US" b="1" dirty="0">
              <a:solidFill>
                <a:srgbClr val="FFFFFF"/>
              </a:solidFill>
            </a:endParaRPr>
          </a:p>
        </p:txBody>
      </p:sp>
      <p:sp>
        <p:nvSpPr>
          <p:cNvPr id="5" name="文本框 4"/>
          <p:cNvSpPr txBox="1"/>
          <p:nvPr>
            <p:custDataLst>
              <p:tags r:id="rId13"/>
            </p:custDataLst>
          </p:nvPr>
        </p:nvSpPr>
        <p:spPr>
          <a:xfrm>
            <a:off x="1072782" y="1839432"/>
            <a:ext cx="2577600" cy="1001728"/>
          </a:xfrm>
          <a:prstGeom prst="rect">
            <a:avLst/>
          </a:prstGeom>
          <a:noFill/>
        </p:spPr>
        <p:txBody>
          <a:bodyPr wrap="square" lIns="0" tIns="0" rIns="0" bIns="0" rtlCol="0">
            <a:noAutofit/>
          </a:bodyPr>
          <a:p>
            <a:pPr algn="l">
              <a:lnSpc>
                <a:spcPct val="130000"/>
              </a:lnSpc>
            </a:pPr>
            <a:r>
              <a:rPr lang="zh-CN" altLang="en-US" sz="1400" dirty="0">
                <a:solidFill>
                  <a:schemeClr val="tx1">
                    <a:lumMod val="85000"/>
                    <a:lumOff val="15000"/>
                  </a:schemeClr>
                </a:solidFill>
              </a:rPr>
              <a:t>项目分为三个部分：</a:t>
            </a:r>
            <a:endParaRPr lang="zh-CN" altLang="en-US" sz="1400" dirty="0">
              <a:solidFill>
                <a:schemeClr val="tx1">
                  <a:lumMod val="85000"/>
                  <a:lumOff val="15000"/>
                </a:schemeClr>
              </a:solidFill>
            </a:endParaRPr>
          </a:p>
          <a:p>
            <a:pPr algn="l">
              <a:lnSpc>
                <a:spcPct val="130000"/>
              </a:lnSpc>
            </a:pPr>
            <a:r>
              <a:rPr lang="en-US" altLang="zh-CN" sz="1400" dirty="0">
                <a:solidFill>
                  <a:schemeClr val="tx1">
                    <a:lumMod val="85000"/>
                    <a:lumOff val="15000"/>
                  </a:schemeClr>
                </a:solidFill>
              </a:rPr>
              <a:t>1</a:t>
            </a:r>
            <a:r>
              <a:rPr lang="zh-CN" altLang="en-US" sz="1400" dirty="0">
                <a:solidFill>
                  <a:schemeClr val="tx1">
                    <a:lumMod val="85000"/>
                    <a:lumOff val="15000"/>
                  </a:schemeClr>
                </a:solidFill>
              </a:rPr>
              <a:t>、</a:t>
            </a:r>
            <a:r>
              <a:rPr lang="zh-CN" altLang="en-US" sz="1400" dirty="0">
                <a:solidFill>
                  <a:schemeClr val="tx1">
                    <a:lumMod val="85000"/>
                    <a:lumOff val="15000"/>
                  </a:schemeClr>
                </a:solidFill>
              </a:rPr>
              <a:t>全局视角</a:t>
            </a:r>
            <a:endParaRPr lang="zh-CN" altLang="en-US" sz="1400" dirty="0">
              <a:solidFill>
                <a:schemeClr val="tx1">
                  <a:lumMod val="85000"/>
                  <a:lumOff val="15000"/>
                </a:schemeClr>
              </a:solidFill>
            </a:endParaRPr>
          </a:p>
          <a:p>
            <a:pPr algn="l">
              <a:lnSpc>
                <a:spcPct val="130000"/>
              </a:lnSpc>
            </a:pPr>
            <a:r>
              <a:rPr lang="en-US" altLang="zh-CN" sz="1400" dirty="0">
                <a:solidFill>
                  <a:schemeClr val="tx1">
                    <a:lumMod val="85000"/>
                    <a:lumOff val="15000"/>
                  </a:schemeClr>
                </a:solidFill>
              </a:rPr>
              <a:t>2</a:t>
            </a:r>
            <a:r>
              <a:rPr lang="zh-CN" altLang="en-US" sz="1400" dirty="0">
                <a:solidFill>
                  <a:schemeClr val="tx1">
                    <a:lumMod val="85000"/>
                    <a:lumOff val="15000"/>
                  </a:schemeClr>
                </a:solidFill>
              </a:rPr>
              <a:t>、详细项目</a:t>
            </a:r>
            <a:r>
              <a:rPr lang="zh-CN" altLang="en-US" sz="1400" dirty="0">
                <a:solidFill>
                  <a:schemeClr val="tx1">
                    <a:lumMod val="85000"/>
                    <a:lumOff val="15000"/>
                  </a:schemeClr>
                </a:solidFill>
              </a:rPr>
              <a:t>视角</a:t>
            </a:r>
            <a:endParaRPr lang="zh-CN" altLang="en-US" sz="1400" dirty="0">
              <a:solidFill>
                <a:schemeClr val="tx1">
                  <a:lumMod val="85000"/>
                  <a:lumOff val="15000"/>
                </a:schemeClr>
              </a:solidFill>
            </a:endParaRPr>
          </a:p>
          <a:p>
            <a:pPr algn="l">
              <a:lnSpc>
                <a:spcPct val="130000"/>
              </a:lnSpc>
            </a:pPr>
            <a:r>
              <a:rPr lang="en-US" altLang="zh-CN" sz="1400" dirty="0">
                <a:solidFill>
                  <a:schemeClr val="tx1">
                    <a:lumMod val="85000"/>
                    <a:lumOff val="15000"/>
                  </a:schemeClr>
                </a:solidFill>
              </a:rPr>
              <a:t>3</a:t>
            </a:r>
            <a:r>
              <a:rPr lang="zh-CN" altLang="en-US" sz="1400" dirty="0">
                <a:solidFill>
                  <a:schemeClr val="tx1">
                    <a:lumMod val="85000"/>
                    <a:lumOff val="15000"/>
                  </a:schemeClr>
                </a:solidFill>
              </a:rPr>
              <a:t>、数据的可视化展示</a:t>
            </a:r>
            <a:endParaRPr lang="zh-CN" altLang="en-US" sz="1400" dirty="0">
              <a:solidFill>
                <a:schemeClr val="tx1">
                  <a:lumMod val="85000"/>
                  <a:lumOff val="15000"/>
                </a:schemeClr>
              </a:solidFill>
            </a:endParaRPr>
          </a:p>
        </p:txBody>
      </p:sp>
    </p:spTree>
    <p:custDataLst>
      <p:tags r:id="rId1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1"/>
            </p:custDataLst>
          </p:nvPr>
        </p:nvSpPr>
        <p:spPr>
          <a:xfrm>
            <a:off x="8515190" y="1371290"/>
            <a:ext cx="970004" cy="897309"/>
          </a:xfrm>
          <a:custGeom>
            <a:avLst/>
            <a:gdLst/>
            <a:ahLst/>
            <a:cxnLst>
              <a:cxn ang="3">
                <a:pos x="hc" y="t"/>
              </a:cxn>
              <a:cxn ang="cd2">
                <a:pos x="l" y="vc"/>
              </a:cxn>
              <a:cxn ang="cd4">
                <a:pos x="hc" y="b"/>
              </a:cxn>
              <a:cxn ang="0">
                <a:pos x="r" y="vc"/>
              </a:cxn>
            </a:cxnLst>
            <a:rect l="l" t="t" r="r" b="b"/>
            <a:pathLst>
              <a:path w="1528" h="1413">
                <a:moveTo>
                  <a:pt x="485" y="0"/>
                </a:moveTo>
                <a:lnTo>
                  <a:pt x="615" y="206"/>
                </a:lnTo>
                <a:cubicBezTo>
                  <a:pt x="507" y="251"/>
                  <a:pt x="428" y="318"/>
                  <a:pt x="377" y="408"/>
                </a:cubicBezTo>
                <a:cubicBezTo>
                  <a:pt x="326" y="497"/>
                  <a:pt x="297" y="627"/>
                  <a:pt x="291" y="798"/>
                </a:cubicBezTo>
                <a:lnTo>
                  <a:pt x="568" y="798"/>
                </a:lnTo>
                <a:lnTo>
                  <a:pt x="568" y="1413"/>
                </a:lnTo>
                <a:lnTo>
                  <a:pt x="0" y="1413"/>
                </a:lnTo>
                <a:lnTo>
                  <a:pt x="0" y="927"/>
                </a:lnTo>
                <a:cubicBezTo>
                  <a:pt x="0" y="664"/>
                  <a:pt x="31" y="474"/>
                  <a:pt x="94" y="356"/>
                </a:cubicBezTo>
                <a:cubicBezTo>
                  <a:pt x="177" y="199"/>
                  <a:pt x="307" y="80"/>
                  <a:pt x="485" y="0"/>
                </a:cubicBezTo>
                <a:close/>
                <a:moveTo>
                  <a:pt x="1398" y="0"/>
                </a:moveTo>
                <a:lnTo>
                  <a:pt x="1528" y="206"/>
                </a:lnTo>
                <a:cubicBezTo>
                  <a:pt x="1420" y="251"/>
                  <a:pt x="1340" y="318"/>
                  <a:pt x="1290" y="408"/>
                </a:cubicBezTo>
                <a:cubicBezTo>
                  <a:pt x="1239" y="497"/>
                  <a:pt x="1210" y="627"/>
                  <a:pt x="1204" y="798"/>
                </a:cubicBezTo>
                <a:lnTo>
                  <a:pt x="1481" y="798"/>
                </a:lnTo>
                <a:lnTo>
                  <a:pt x="1481" y="1413"/>
                </a:lnTo>
                <a:lnTo>
                  <a:pt x="912" y="1413"/>
                </a:lnTo>
                <a:lnTo>
                  <a:pt x="912" y="927"/>
                </a:lnTo>
                <a:cubicBezTo>
                  <a:pt x="912" y="664"/>
                  <a:pt x="944" y="474"/>
                  <a:pt x="1006" y="356"/>
                </a:cubicBezTo>
                <a:cubicBezTo>
                  <a:pt x="1089" y="199"/>
                  <a:pt x="1220" y="80"/>
                  <a:pt x="1398" y="0"/>
                </a:cubicBezTo>
                <a:close/>
              </a:path>
            </a:pathLst>
          </a:cu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13" name="图片 12" descr="水中的岩石&#10;&#10;描述已自动生成"/>
          <p:cNvPicPr>
            <a:picLocks noChangeAspect="1"/>
          </p:cNvPicPr>
          <p:nvPr>
            <p:custDataLst>
              <p:tags r:id="rId2"/>
            </p:custDataLst>
          </p:nvPr>
        </p:nvPicPr>
        <p:blipFill rotWithShape="1">
          <a:blip r:embed="rId3"/>
          <a:srcRect l="20141" r="27129"/>
          <a:stretch>
            <a:fillRect/>
          </a:stretch>
        </p:blipFill>
        <p:spPr>
          <a:xfrm>
            <a:off x="0" y="-636"/>
            <a:ext cx="6431028" cy="6858636"/>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4" name="标题 3"/>
          <p:cNvSpPr>
            <a:spLocks noGrp="1"/>
          </p:cNvSpPr>
          <p:nvPr>
            <p:ph type="title"/>
            <p:custDataLst>
              <p:tags r:id="rId4"/>
            </p:custDataLst>
          </p:nvPr>
        </p:nvSpPr>
        <p:spPr>
          <a:xfrm>
            <a:off x="6541200" y="1476650"/>
            <a:ext cx="4803740" cy="1767600"/>
          </a:xfrm>
        </p:spPr>
        <p:txBody>
          <a:bodyPr lIns="0" tIns="0" rIns="0" bIns="0" anchor="b">
            <a:normAutofit/>
          </a:bodyPr>
          <a:lstStyle/>
          <a:p>
            <a:pPr algn="r"/>
            <a:r>
              <a:rPr lang="zh-CN" altLang="en-US" sz="4400" spc="100" dirty="0">
                <a:sym typeface="+mn-ea"/>
              </a:rPr>
              <a:t>全局视角</a:t>
            </a:r>
            <a:endParaRPr lang="zh-CN" altLang="en-US" sz="4400" dirty="0"/>
          </a:p>
        </p:txBody>
      </p:sp>
      <p:sp>
        <p:nvSpPr>
          <p:cNvPr id="6" name="矩形 5"/>
          <p:cNvSpPr/>
          <p:nvPr>
            <p:custDataLst>
              <p:tags r:id="rId5"/>
            </p:custDataLst>
          </p:nvPr>
        </p:nvSpPr>
        <p:spPr>
          <a:xfrm>
            <a:off x="1184910" y="3498850"/>
            <a:ext cx="1013079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custDataLst>
              <p:tags r:id="rId6"/>
            </p:custDataLst>
          </p:nvPr>
        </p:nvSpPr>
        <p:spPr>
          <a:xfrm>
            <a:off x="1574800" y="3862070"/>
            <a:ext cx="9210675" cy="141414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rgbClr val="FFFFFF"/>
                </a:solidFill>
                <a:latin typeface="+mn-ea"/>
                <a:cs typeface="+mn-ea"/>
              </a:rPr>
              <a:t>在全局视角下，每个项目以及与项目相关的开发者节点都是由一个个星球代表，并且在空间中排布。与一个项目相关的开发者星球会彼此间更加靠近。这里的开发者与项目的关系，以及开发者，项目的基本信息，利用了open Digger的挖掘。通过这样的方式我们首先可视化的从全局展示了开源世界的丰富多彩。</a:t>
            </a:r>
            <a:endParaRPr lang="zh-CN" altLang="en-US" sz="1600">
              <a:solidFill>
                <a:srgbClr val="FFFFFF"/>
              </a:solidFill>
              <a:latin typeface="+mn-ea"/>
              <a:cs typeface="+mn-ea"/>
            </a:endParaRPr>
          </a:p>
        </p:txBody>
      </p:sp>
    </p:spTree>
    <p:custDataLst>
      <p:tags r:id="rId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sp>
        <p:nvSpPr>
          <p:cNvPr id="7" name="矩形 6"/>
          <p:cNvSpPr/>
          <p:nvPr>
            <p:custDataLst>
              <p:tags r:id="rId2"/>
            </p:custDataLst>
          </p:nvPr>
        </p:nvSpPr>
        <p:spPr>
          <a:xfrm>
            <a:off x="1001395" y="2233930"/>
            <a:ext cx="3662680" cy="2335530"/>
          </a:xfrm>
          <a:prstGeom prst="rect">
            <a:avLst/>
          </a:prstGeom>
        </p:spPr>
        <p:txBody>
          <a:bodyPr wrap="square" lIns="0" tIns="0" rIns="0" bIns="0">
            <a:noAutofit/>
          </a:bodyPr>
          <a:lstStyle/>
          <a:p>
            <a:pPr indent="457200" algn="l">
              <a:lnSpc>
                <a:spcPct val="150000"/>
              </a:lnSpc>
              <a:spcBef>
                <a:spcPct val="0"/>
              </a:spcBef>
              <a:spcAft>
                <a:spcPct val="0"/>
              </a:spcAft>
            </a:pPr>
            <a:r>
              <a:rPr lang="zh-CN" altLang="en-US" sz="1600" kern="0" dirty="0">
                <a:ln>
                  <a:noFill/>
                  <a:prstDash val="sysDot"/>
                </a:ln>
                <a:solidFill>
                  <a:schemeClr val="tx1">
                    <a:lumMod val="85000"/>
                    <a:lumOff val="15000"/>
                  </a:schemeClr>
                </a:solidFill>
                <a:latin typeface="+mn-ea"/>
                <a:cs typeface="+mn-ea"/>
                <a:sym typeface="+mn-ea"/>
              </a:rPr>
              <a:t>在OpenHomeLand的全局视角下，项目展现了整体的开源世界，项目以及开发者的关联，意在展现开源世界的丰富度。为了体现丰富效果以及与详细项目视角的配合。因此我们选择了“银河”这个展现意象。详细项目视角则具体展现了一个项目的星球具体效果。</a:t>
            </a:r>
            <a:endParaRPr lang="zh-CN" altLang="en-US" sz="1600" kern="0" dirty="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endParaRPr lang="zh-CN" altLang="en-US" sz="1600" dirty="0">
              <a:ln>
                <a:noFill/>
                <a:prstDash val="sysDot"/>
              </a:ln>
              <a:solidFill>
                <a:schemeClr val="tx1">
                  <a:lumMod val="85000"/>
                  <a:lumOff val="15000"/>
                </a:schemeClr>
              </a:solidFill>
              <a:latin typeface="+mn-ea"/>
              <a:cs typeface="+mn-ea"/>
            </a:endParaRPr>
          </a:p>
        </p:txBody>
      </p:sp>
      <p:sp>
        <p:nvSpPr>
          <p:cNvPr id="9" name="矩形 8"/>
          <p:cNvSpPr/>
          <p:nvPr>
            <p:custDataLst>
              <p:tags r:id="rId3"/>
            </p:custDataLst>
          </p:nvPr>
        </p:nvSpPr>
        <p:spPr>
          <a:xfrm>
            <a:off x="1442720" y="1609725"/>
            <a:ext cx="2780030" cy="442595"/>
          </a:xfrm>
          <a:prstGeom prst="rect">
            <a:avLst/>
          </a:prstGeom>
          <a:noFill/>
        </p:spPr>
        <p:txBody>
          <a:bodyPr wrap="square" lIns="0" tIns="0" rIns="0" bIns="0" rtlCol="0" anchor="b" anchorCtr="0">
            <a:noAutofit/>
          </a:bodyPr>
          <a:lstStyle/>
          <a:p>
            <a:pPr algn="ctr">
              <a:spcBef>
                <a:spcPct val="0"/>
              </a:spcBef>
              <a:spcAft>
                <a:spcPct val="0"/>
              </a:spcAft>
            </a:pPr>
            <a:r>
              <a:rPr lang="zh-CN" altLang="en-US" sz="2400" b="1" kern="0">
                <a:solidFill>
                  <a:schemeClr val="accent1"/>
                </a:solidFill>
                <a:latin typeface="+mn-ea"/>
                <a:cs typeface="+mn-ea"/>
              </a:rPr>
              <a:t>星球</a:t>
            </a:r>
            <a:r>
              <a:rPr lang="zh-CN" altLang="en-US" sz="2400" b="1" kern="0">
                <a:solidFill>
                  <a:schemeClr val="accent1"/>
                </a:solidFill>
                <a:latin typeface="+mn-ea"/>
                <a:cs typeface="+mn-ea"/>
              </a:rPr>
              <a:t>预览</a:t>
            </a:r>
            <a:endParaRPr lang="zh-CN" altLang="en-US" sz="2400" b="1" kern="0">
              <a:solidFill>
                <a:schemeClr val="accent1"/>
              </a:solidFill>
              <a:latin typeface="+mn-ea"/>
              <a:cs typeface="+mn-ea"/>
            </a:endParaRPr>
          </a:p>
        </p:txBody>
      </p:sp>
      <p:pic>
        <p:nvPicPr>
          <p:cNvPr id="15" name="图片 14" descr="1"/>
          <p:cNvPicPr>
            <a:picLocks noChangeAspect="1"/>
          </p:cNvPicPr>
          <p:nvPr/>
        </p:nvPicPr>
        <p:blipFill>
          <a:blip r:embed="rId4"/>
          <a:stretch>
            <a:fillRect/>
          </a:stretch>
        </p:blipFill>
        <p:spPr>
          <a:xfrm>
            <a:off x="5251450" y="1574165"/>
            <a:ext cx="6097905" cy="3430270"/>
          </a:xfrm>
          <a:prstGeom prst="rect">
            <a:avLst/>
          </a:prstGeom>
        </p:spPr>
      </p:pic>
      <p:sp>
        <p:nvSpPr>
          <p:cNvPr id="16" name="矩形 15"/>
          <p:cNvSpPr/>
          <p:nvPr>
            <p:custDataLst>
              <p:tags r:id="rId5"/>
            </p:custDataLst>
          </p:nvPr>
        </p:nvSpPr>
        <p:spPr>
          <a:xfrm>
            <a:off x="6469380" y="5077460"/>
            <a:ext cx="3662680" cy="665480"/>
          </a:xfrm>
          <a:prstGeom prst="rect">
            <a:avLst/>
          </a:prstGeom>
        </p:spPr>
        <p:txBody>
          <a:bodyPr wrap="square" lIns="0" tIns="0" rIns="0" bIns="0">
            <a:noAutofit/>
          </a:bodyPr>
          <a:p>
            <a:pPr algn="ctr">
              <a:lnSpc>
                <a:spcPct val="15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（本图片为动图，需要在</a:t>
            </a:r>
            <a:r>
              <a:rPr lang="en-US" altLang="zh-CN" sz="1200" dirty="0">
                <a:ln>
                  <a:noFill/>
                  <a:prstDash val="sysDot"/>
                </a:ln>
                <a:solidFill>
                  <a:schemeClr val="tx1">
                    <a:lumMod val="85000"/>
                    <a:lumOff val="15000"/>
                  </a:schemeClr>
                </a:solidFill>
                <a:latin typeface="+mn-ea"/>
                <a:cs typeface="+mn-ea"/>
              </a:rPr>
              <a:t>PPT</a:t>
            </a:r>
            <a:r>
              <a:rPr lang="zh-CN" altLang="en-US" sz="1200" dirty="0">
                <a:ln>
                  <a:noFill/>
                  <a:prstDash val="sysDot"/>
                </a:ln>
                <a:solidFill>
                  <a:schemeClr val="tx1">
                    <a:lumMod val="85000"/>
                    <a:lumOff val="15000"/>
                  </a:schemeClr>
                </a:solidFill>
                <a:latin typeface="+mn-ea"/>
                <a:cs typeface="+mn-ea"/>
              </a:rPr>
              <a:t>播放视图下</a:t>
            </a:r>
            <a:r>
              <a:rPr lang="zh-CN" altLang="en-US" sz="1200" dirty="0">
                <a:ln>
                  <a:noFill/>
                  <a:prstDash val="sysDot"/>
                </a:ln>
                <a:solidFill>
                  <a:schemeClr val="tx1">
                    <a:lumMod val="85000"/>
                    <a:lumOff val="15000"/>
                  </a:schemeClr>
                </a:solidFill>
                <a:latin typeface="+mn-ea"/>
                <a:cs typeface="+mn-ea"/>
              </a:rPr>
              <a:t>观看）</a:t>
            </a:r>
            <a:endParaRPr lang="zh-CN" altLang="en-US" sz="1200" dirty="0">
              <a:ln>
                <a:noFill/>
                <a:prstDash val="sysDot"/>
              </a:ln>
              <a:solidFill>
                <a:schemeClr val="tx1">
                  <a:lumMod val="85000"/>
                  <a:lumOff val="15000"/>
                </a:schemeClr>
              </a:solidFill>
              <a:latin typeface="+mn-ea"/>
              <a:cs typeface="+mn-ea"/>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项目展示</a:t>
            </a:r>
            <a:endParaRPr lang="zh-CN" altLang="en-US">
              <a:latin typeface="+mn-ea"/>
              <a:cs typeface="+mn-ea"/>
              <a:sym typeface="+mn-ea"/>
            </a:endParaRPr>
          </a:p>
        </p:txBody>
      </p:sp>
      <p:sp>
        <p:nvSpPr>
          <p:cNvPr id="16" name="矩形 15"/>
          <p:cNvSpPr/>
          <p:nvPr>
            <p:custDataLst>
              <p:tags r:id="rId2"/>
            </p:custDataLst>
          </p:nvPr>
        </p:nvSpPr>
        <p:spPr>
          <a:xfrm>
            <a:off x="1388745" y="5361940"/>
            <a:ext cx="3662680" cy="665480"/>
          </a:xfrm>
          <a:prstGeom prst="rect">
            <a:avLst/>
          </a:prstGeom>
        </p:spPr>
        <p:txBody>
          <a:bodyPr wrap="square" lIns="0" tIns="0" rIns="0" bIns="0">
            <a:noAutofit/>
          </a:bodyPr>
          <a:p>
            <a:pPr algn="ctr">
              <a:lnSpc>
                <a:spcPct val="15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（本图片为动图，需要在</a:t>
            </a:r>
            <a:r>
              <a:rPr lang="en-US" altLang="zh-CN" sz="1200" dirty="0">
                <a:ln>
                  <a:noFill/>
                  <a:prstDash val="sysDot"/>
                </a:ln>
                <a:solidFill>
                  <a:schemeClr val="tx1">
                    <a:lumMod val="85000"/>
                    <a:lumOff val="15000"/>
                  </a:schemeClr>
                </a:solidFill>
                <a:latin typeface="+mn-ea"/>
                <a:cs typeface="+mn-ea"/>
              </a:rPr>
              <a:t>PPT</a:t>
            </a:r>
            <a:r>
              <a:rPr lang="zh-CN" altLang="en-US" sz="1200" dirty="0">
                <a:ln>
                  <a:noFill/>
                  <a:prstDash val="sysDot"/>
                </a:ln>
                <a:solidFill>
                  <a:schemeClr val="tx1">
                    <a:lumMod val="85000"/>
                    <a:lumOff val="15000"/>
                  </a:schemeClr>
                </a:solidFill>
                <a:latin typeface="+mn-ea"/>
                <a:cs typeface="+mn-ea"/>
              </a:rPr>
              <a:t>播放视图下</a:t>
            </a:r>
            <a:r>
              <a:rPr lang="zh-CN" altLang="en-US" sz="1200" dirty="0">
                <a:ln>
                  <a:noFill/>
                  <a:prstDash val="sysDot"/>
                </a:ln>
                <a:solidFill>
                  <a:schemeClr val="tx1">
                    <a:lumMod val="85000"/>
                    <a:lumOff val="15000"/>
                  </a:schemeClr>
                </a:solidFill>
                <a:latin typeface="+mn-ea"/>
                <a:cs typeface="+mn-ea"/>
              </a:rPr>
              <a:t>观看）</a:t>
            </a:r>
            <a:endParaRPr lang="zh-CN" altLang="en-US" sz="1200" dirty="0">
              <a:ln>
                <a:noFill/>
                <a:prstDash val="sysDot"/>
              </a:ln>
              <a:solidFill>
                <a:schemeClr val="tx1">
                  <a:lumMod val="85000"/>
                  <a:lumOff val="15000"/>
                </a:schemeClr>
              </a:solidFill>
              <a:latin typeface="+mn-ea"/>
              <a:cs typeface="+mn-ea"/>
            </a:endParaRPr>
          </a:p>
        </p:txBody>
      </p:sp>
      <p:pic>
        <p:nvPicPr>
          <p:cNvPr id="3" name="图片 2" descr="2"/>
          <p:cNvPicPr>
            <a:picLocks noChangeAspect="1"/>
          </p:cNvPicPr>
          <p:nvPr/>
        </p:nvPicPr>
        <p:blipFill>
          <a:blip r:embed="rId3"/>
          <a:stretch>
            <a:fillRect/>
          </a:stretch>
        </p:blipFill>
        <p:spPr>
          <a:xfrm>
            <a:off x="336550" y="1593850"/>
            <a:ext cx="6188075" cy="3481070"/>
          </a:xfrm>
          <a:prstGeom prst="rect">
            <a:avLst/>
          </a:prstGeom>
        </p:spPr>
      </p:pic>
      <p:sp>
        <p:nvSpPr>
          <p:cNvPr id="4" name="矩形 3"/>
          <p:cNvSpPr/>
          <p:nvPr>
            <p:custDataLst>
              <p:tags r:id="rId4"/>
            </p:custDataLst>
          </p:nvPr>
        </p:nvSpPr>
        <p:spPr>
          <a:xfrm>
            <a:off x="7249795" y="2516505"/>
            <a:ext cx="3662680" cy="2335530"/>
          </a:xfrm>
          <a:prstGeom prst="rect">
            <a:avLst/>
          </a:prstGeom>
        </p:spPr>
        <p:txBody>
          <a:bodyPr wrap="square" lIns="0" tIns="0" rIns="0" bIns="0">
            <a:noAutofit/>
          </a:bodyPr>
          <a:p>
            <a:pPr indent="457200" algn="l">
              <a:lnSpc>
                <a:spcPct val="150000"/>
              </a:lnSpc>
              <a:spcBef>
                <a:spcPct val="0"/>
              </a:spcBef>
              <a:spcAft>
                <a:spcPct val="0"/>
              </a:spcAft>
            </a:pPr>
            <a:r>
              <a:rPr lang="zh-CN" altLang="en-US" kern="0" dirty="0">
                <a:ln>
                  <a:noFill/>
                  <a:prstDash val="sysDot"/>
                </a:ln>
                <a:solidFill>
                  <a:schemeClr val="tx1">
                    <a:lumMod val="85000"/>
                    <a:lumOff val="15000"/>
                  </a:schemeClr>
                </a:solidFill>
                <a:latin typeface="+mn-ea"/>
                <a:cs typeface="+mn-ea"/>
                <a:sym typeface="+mn-ea"/>
              </a:rPr>
              <a:t>在OpenHomeLand的全局视角下，通过搜索，可以快速定位目标的开源项目。并且。</a:t>
            </a:r>
            <a:endParaRPr lang="zh-CN" altLang="en-US" kern="0" dirty="0">
              <a:ln>
                <a:noFill/>
                <a:prstDash val="sysDot"/>
              </a:ln>
              <a:solidFill>
                <a:schemeClr val="tx1">
                  <a:lumMod val="85000"/>
                  <a:lumOff val="15000"/>
                </a:schemeClr>
              </a:solidFill>
              <a:latin typeface="+mn-ea"/>
              <a:cs typeface="+mn-ea"/>
            </a:endParaRPr>
          </a:p>
          <a:p>
            <a:pPr algn="l">
              <a:lnSpc>
                <a:spcPct val="150000"/>
              </a:lnSpc>
              <a:spcBef>
                <a:spcPct val="0"/>
              </a:spcBef>
              <a:spcAft>
                <a:spcPct val="0"/>
              </a:spcAft>
            </a:pPr>
            <a:endParaRPr lang="zh-CN" altLang="en-US" dirty="0">
              <a:ln>
                <a:noFill/>
                <a:prstDash val="sysDot"/>
              </a:ln>
              <a:solidFill>
                <a:schemeClr val="tx1">
                  <a:lumMod val="85000"/>
                  <a:lumOff val="15000"/>
                </a:schemeClr>
              </a:solidFill>
              <a:latin typeface="+mn-ea"/>
              <a:cs typeface="+mn-ea"/>
            </a:endParaRPr>
          </a:p>
        </p:txBody>
      </p:sp>
      <p:sp>
        <p:nvSpPr>
          <p:cNvPr id="5" name="矩形 4"/>
          <p:cNvSpPr/>
          <p:nvPr>
            <p:custDataLst>
              <p:tags r:id="rId5"/>
            </p:custDataLst>
          </p:nvPr>
        </p:nvSpPr>
        <p:spPr>
          <a:xfrm>
            <a:off x="7691120" y="1892300"/>
            <a:ext cx="2780030" cy="442595"/>
          </a:xfrm>
          <a:prstGeom prst="rect">
            <a:avLst/>
          </a:prstGeom>
          <a:noFill/>
        </p:spPr>
        <p:txBody>
          <a:bodyPr wrap="square" lIns="0" tIns="0" rIns="0" bIns="0" rtlCol="0" anchor="b" anchorCtr="0">
            <a:noAutofit/>
          </a:bodyPr>
          <a:p>
            <a:pPr algn="ctr">
              <a:spcBef>
                <a:spcPct val="0"/>
              </a:spcBef>
              <a:spcAft>
                <a:spcPct val="0"/>
              </a:spcAft>
            </a:pPr>
            <a:r>
              <a:rPr lang="zh-CN" altLang="en-US" sz="2400" b="1" kern="0">
                <a:solidFill>
                  <a:schemeClr val="accent1"/>
                </a:solidFill>
                <a:latin typeface="+mn-ea"/>
                <a:cs typeface="+mn-ea"/>
              </a:rPr>
              <a:t>星球</a:t>
            </a:r>
            <a:r>
              <a:rPr lang="zh-CN" altLang="en-US" sz="2400" b="1" kern="0">
                <a:solidFill>
                  <a:schemeClr val="accent1"/>
                </a:solidFill>
                <a:latin typeface="+mn-ea"/>
                <a:cs typeface="+mn-ea"/>
              </a:rPr>
              <a:t>搜索</a:t>
            </a:r>
            <a:endParaRPr lang="zh-CN" altLang="en-US" sz="2400" b="1" kern="0">
              <a:solidFill>
                <a:schemeClr val="accent1"/>
              </a:solidFill>
              <a:latin typeface="+mn-ea"/>
              <a:cs typeface="+mn-ea"/>
            </a:endParaRPr>
          </a:p>
        </p:txBody>
      </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10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81.641*348.251"/>
  <p:tag name="KSO_WM_SLIDE_POSITION" val="495.635*131.733"/>
  <p:tag name="KSO_WM_SLIDE_LAYOUT" val="a_l"/>
  <p:tag name="KSO_WM_SLIDE_LAYOUT_CNT" val="1_1"/>
  <p:tag name="KSO_WM_SPECIAL_SOURCE" val="bdnull"/>
  <p:tag name="KSO_WM_DIAGRAM_GROUP_CODE" val="l1-1"/>
  <p:tag name="KSO_WM_SLIDE_DIAGTYPE" val="l"/>
  <p:tag name="KSO_WM_TEMPLATE_INDEX" val="20233105"/>
  <p:tag name="KSO_WM_TEMPLATE_SUBCATEGORY" val="0"/>
  <p:tag name="KSO_WM_SLIDE_INDEX" val="1"/>
  <p:tag name="KSO_WM_TAG_VERSION" val="3.0"/>
  <p:tag name="KSO_WM_SLIDE_ID" val="custom20233212_1"/>
  <p:tag name="KSO_WM_SLIDE_ITEM_CNT" val="3"/>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1_1"/>
  <p:tag name="KSO_WM_TEMPLATE_CATEGORY" val="diagram"/>
  <p:tag name="KSO_WM_TEMPLATE_INDEX" val="20233205"/>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103.xml><?xml version="1.0" encoding="utf-8"?>
<p:tagLst xmlns:p="http://schemas.openxmlformats.org/presentationml/2006/main">
  <p:tag name="KSO_WM_BEAUTIFY_FLAG" val="#wm#"/>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2_1"/>
  <p:tag name="KSO_WM_TEMPLATE_CATEGORY" val="diagram"/>
  <p:tag name="KSO_WM_TEMPLATE_INDEX" val="20233205"/>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104.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2*l_h_a*1_1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06.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2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5_2*l_h_a*1_2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08.xml><?xml version="1.0" encoding="utf-8"?>
<p:tagLst xmlns:p="http://schemas.openxmlformats.org/presentationml/2006/main">
  <p:tag name="KSO_WM_DIAGRAM_VIRTUALLY_FRAME" val="{&quot;height&quot;:376.54998779296875,&quot;left&quot;:56.750006103515624,&quot;top&quot;:114.90000610351562,&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1_4"/>
  <p:tag name="KSO_WM_TEMPLATE_CATEGORY" val="diagram"/>
  <p:tag name="KSO_WM_TEMPLATE_INDEX" val="20233205"/>
  <p:tag name="KSO_WM_UNIT_LAYERLEVEL" val="1_1_1"/>
  <p:tag name="KSO_WM_TAG_VERSION" val="3.0"/>
  <p:tag name="KSO_WM_DIAGRAM_GROUP_CODE" val="l1-1"/>
  <p:tag name="KSO_WM_UNIT_TYPE" val="l_h_i"/>
  <p:tag name="KSO_WM_UNIT_INDEX" val="1_1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09.xml><?xml version="1.0" encoding="utf-8"?>
<p:tagLst xmlns:p="http://schemas.openxmlformats.org/presentationml/2006/main">
  <p:tag name="KSO_WM_DIAGRAM_VIRTUALLY_FRAME" val="{&quot;height&quot;:376.54998779296875,&quot;left&quot;:56.750006103515624,&quot;top&quot;:114.90000610351562,&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2_4"/>
  <p:tag name="KSO_WM_TEMPLATE_CATEGORY" val="diagram"/>
  <p:tag name="KSO_WM_TEMPLATE_INDEX" val="20233205"/>
  <p:tag name="KSO_WM_UNIT_LAYERLEVEL" val="1_1_1"/>
  <p:tag name="KSO_WM_TAG_VERSION" val="3.0"/>
  <p:tag name="KSO_WM_DIAGRAM_GROUP_CODE" val="l1-1"/>
  <p:tag name="KSO_WM_UNIT_TYPE" val="l_h_i"/>
  <p:tag name="KSO_WM_UNIT_INDEX" val="1_2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10.xml><?xml version="1.0" encoding="utf-8"?>
<p:tagLst xmlns:p="http://schemas.openxmlformats.org/presentationml/2006/main">
  <p:tag name="KSO_WM_BEAUTIFY_FLAG" val="#wm#"/>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1_2"/>
  <p:tag name="KSO_WM_TEMPLATE_CATEGORY" val="diagram"/>
  <p:tag name="KSO_WM_TEMPLATE_INDEX" val="20233205"/>
  <p:tag name="KSO_WM_UNIT_LAYERLEVEL" val="1_1_1"/>
  <p:tag name="KSO_WM_TAG_VERSION" val="3.0"/>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1.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1_3"/>
  <p:tag name="KSO_WM_TEMPLATE_CATEGORY" val="diagram"/>
  <p:tag name="KSO_WM_TEMPLATE_INDEX" val="20233205"/>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2.xml><?xml version="1.0" encoding="utf-8"?>
<p:tagLst xmlns:p="http://schemas.openxmlformats.org/presentationml/2006/main">
  <p:tag name="KSO_WM_BEAUTIFY_FLAG" val="#wm#"/>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i*1_2_2"/>
  <p:tag name="KSO_WM_TEMPLATE_CATEGORY" val="diagram"/>
  <p:tag name="KSO_WM_TEMPLATE_INDEX" val="20233205"/>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3.xml><?xml version="1.0" encoding="utf-8"?>
<p:tagLst xmlns:p="http://schemas.openxmlformats.org/presentationml/2006/main">
  <p:tag name="KSO_WM_DIAGRAM_VIRTUALLY_FRAME" val="{&quot;height&quot;:376.54998779296875,&quot;left&quot;:56.750006103515624,&quot;top&quot;:114.90000610351562,&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2_3"/>
  <p:tag name="KSO_WM_TEMPLATE_CATEGORY" val="diagram"/>
  <p:tag name="KSO_WM_TEMPLATE_INDEX" val="20233205"/>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4.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x*1_1_1"/>
  <p:tag name="KSO_WM_TEMPLATE_CATEGORY" val="diagram"/>
  <p:tag name="KSO_WM_TEMPLATE_INDEX" val="20233205"/>
  <p:tag name="KSO_WM_UNIT_LAYERLEVEL" val="1_1_1"/>
  <p:tag name="KSO_WM_TAG_VERSION" val="3.0"/>
  <p:tag name="KSO_WM_BEAUTIFY_FLAG" val="#wm#"/>
  <p:tag name="KSO_WM_UNIT_VALUE" val="59*71"/>
  <p:tag name="KSO_WM_DIAGRAM_GROUP_CODE" val="l1-1"/>
  <p:tag name="KSO_WM_UNIT_TYPE" val="l_h_x"/>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115.xml><?xml version="1.0" encoding="utf-8"?>
<p:tagLst xmlns:p="http://schemas.openxmlformats.org/presentationml/2006/main">
  <p:tag name="KSO_WM_DIAGRAM_VIRTUALLY_FRAME" val="{&quot;height&quot;:376.54998779296875,&quot;left&quot;:56.750006103515624,&quot;top&quot;:114.90000610351562,&quot;width&quot;:846.5499877929688}"/>
  <p:tag name="KSO_WM_UNIT_VALUE" val="90*8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05_2*l_h_x*1_2_1"/>
  <p:tag name="KSO_WM_TEMPLATE_CATEGORY" val="diagram"/>
  <p:tag name="KSO_WM_TEMPLATE_INDEX" val="2023320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116.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11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Lst>
</file>

<file path=ppt/tags/tag119.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33_2*a*1"/>
  <p:tag name="KSO_WM_TEMPLATE_CATEGORY" val="diagram"/>
  <p:tag name="KSO_WM_TEMPLATE_INDEX" val="20236933"/>
  <p:tag name="KSO_WM_UNIT_LAYERLEVEL" val="1"/>
  <p:tag name="KSO_WM_TAG_VERSION" val="3.0"/>
  <p:tag name="KSO_WM_BEAUTIFY_FLAG" val="#wm#"/>
  <p:tag name="KSO_WM_UNIT_ISCONTENTSTITLE" val="0"/>
  <p:tag name="KSO_WM_UNIT_ISNUMDGMTITLE" val="0"/>
  <p:tag name="KSO_WM_UNIT_NOCLEAR" val="0"/>
  <p:tag name="KSO_WM_DIAGRAM_GROUP_CODE" val="m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i*1_1"/>
  <p:tag name="KSO_WM_TEMPLATE_CATEGORY" val="diagram"/>
  <p:tag name="KSO_WM_TEMPLATE_INDEX" val="20236933"/>
  <p:tag name="KSO_WM_UNIT_LAYERLEVEL" val="1_1"/>
  <p:tag name="KSO_WM_TAG_VERSION" val="3.0"/>
  <p:tag name="KSO_WM_BEAUTIFY_FLAG" val="#wm#"/>
  <p:tag name="KSO_WM_DIAGRAM_GROUP_CODE" val="m1-1"/>
  <p:tag name="KSO_WM_UNIT_TYPE" val="m_i"/>
  <p:tag name="KSO_WM_UNIT_INDEX" val="1_1"/>
  <p:tag name="KSO_WM_DIAGRAM_VERSION" val="3"/>
  <p:tag name="KSO_WM_DIAGRAM_COLOR_TRICK" val="1"/>
  <p:tag name="KSO_WM_DIAGRAM_COLOR_TEXT_CAN_REMOVE" val="n"/>
  <p:tag name="KSO_WM_DIAGRAM_MAX_ITEMCNT" val="5"/>
  <p:tag name="KSO_WM_DIAGRAM_MIN_ITEMCNT" val="3"/>
  <p:tag name="KSO_WM_DIAGRAM_COLOR_MATCH_VALUE" val="{&quot;shape&quot;:{&quot;fill&quot;:{&quot;type&quot;:0},&quot;glow&quot;:{&quot;colorType&quot;:0},&quot;line&quot;:{&quot;gradient&quot;:[{&quot;brightness&quot;:0.5,&quot;colorType&quot;:1,&quot;foreColorIndex&quot;:13,&quot;pos&quot;:0,&quot;transparency&quot;:0.800000011920929},{&quot;brightness&quot;:0.5,&quot;colorType&quot;:1,&quot;foreColorIndex&quot;:13,&quot;pos&quot;:0.6000000238418579,&quot;transparency&quot;:0.4000000059604645},{&quot;brightness&quot;:0.5,&quot;colorType&quot;:1,&quot;foreColorIndex&quot;:13,&quot;pos&quot;:1,&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13"/>
  <p:tag name="KSO_WM_UNIT_USESOURCEFORMAT_APPLY" val="0"/>
</p:tagLst>
</file>

<file path=ppt/tags/tag122.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i*1_2"/>
  <p:tag name="KSO_WM_TEMPLATE_CATEGORY" val="diagram"/>
  <p:tag name="KSO_WM_TEMPLATE_INDEX" val="20236933"/>
  <p:tag name="KSO_WM_UNIT_LAYERLEVEL" val="1_1"/>
  <p:tag name="KSO_WM_TAG_VERSION" val="3.0"/>
  <p:tag name="KSO_WM_BEAUTIFY_FLAG" val="#wm#"/>
  <p:tag name="KSO_WM_DIAGRAM_GROUP_CODE" val="m1-1"/>
  <p:tag name="KSO_WM_UNIT_TYPE" val="m_i"/>
  <p:tag name="KSO_WM_UNIT_INDEX" val="1_2"/>
  <p:tag name="KSO_WM_DIAGRAM_VERSION" val="3"/>
  <p:tag name="KSO_WM_DIAGRAM_COLOR_TRICK" val="1"/>
  <p:tag name="KSO_WM_DIAGRAM_COLOR_TEXT_CAN_REMOVE" val="n"/>
  <p:tag name="KSO_WM_DIAGRAM_MAX_ITEMCNT" val="5"/>
  <p:tag name="KSO_WM_DIAGRAM_MIN_ITEMCNT" val="3"/>
  <p:tag name="KSO_WM_DIAGRAM_COLOR_MATCH_VALUE" val="{&quot;shape&quot;:{&quot;fill&quot;:{&quot;type&quot;:0},&quot;glow&quot;:{&quot;colorType&quot;:0},&quot;line&quot;:{&quot;gradient&quot;:[{&quot;brightness&quot;:0.800000011920929,&quot;colorType&quot;:1,&quot;foreColorIndex&quot;:5,&quot;pos&quot;:0,&quot;transparency&quot;:0},{&quot;brightness&quot;:0.4000000059604645,&quot;colorType&quot;:1,&quot;foreColorIndex&quot;:5,&quot;pos&quot;:0.5299999713897705,&quot;transparency&quot;:0},{&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USESOURCEFORMAT_APPLY" val="0"/>
</p:tagLst>
</file>

<file path=ppt/tags/tag123.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2_1"/>
  <p:tag name="KSO_WM_TEMPLATE_CATEGORY" val="diagram"/>
  <p:tag name="KSO_WM_TEMPLATE_INDEX" val="20236933"/>
  <p:tag name="KSO_WM_UNIT_LAYERLEVEL" val="1_1_1"/>
  <p:tag name="KSO_WM_TAG_VERSION" val="3.0"/>
  <p:tag name="KSO_WM_UNIT_SUBTYPE" val="a"/>
  <p:tag name="KSO_WM_UNIT_NOCLEAR" val="0"/>
  <p:tag name="KSO_WM_UNIT_VALUE" val="39"/>
  <p:tag name="KSO_WM_DIAGRAM_GROUP_CODE" val="m1-1"/>
  <p:tag name="KSO_WM_UNIT_TYPE" val="m_h_f"/>
  <p:tag name="KSO_WM_UNIT_INDEX" val="1_2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4.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a*1_2_1"/>
  <p:tag name="KSO_WM_TEMPLATE_CATEGORY" val="diagram"/>
  <p:tag name="KSO_WM_TEMPLATE_INDEX" val="2023693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5.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3_1"/>
  <p:tag name="KSO_WM_TEMPLATE_CATEGORY" val="diagram"/>
  <p:tag name="KSO_WM_TEMPLATE_INDEX" val="20236933"/>
  <p:tag name="KSO_WM_UNIT_LAYERLEVEL" val="1_1_1"/>
  <p:tag name="KSO_WM_TAG_VERSION" val="3.0"/>
  <p:tag name="KSO_WM_UNIT_SUBTYPE" val="a"/>
  <p:tag name="KSO_WM_UNIT_NOCLEAR" val="0"/>
  <p:tag name="KSO_WM_UNIT_VALUE" val="39"/>
  <p:tag name="KSO_WM_DIAGRAM_GROUP_CODE" val="m1-1"/>
  <p:tag name="KSO_WM_UNIT_TYPE" val="m_h_f"/>
  <p:tag name="KSO_WM_UNIT_INDEX" val="1_3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6.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a*1_3_1"/>
  <p:tag name="KSO_WM_TEMPLATE_CATEGORY" val="diagram"/>
  <p:tag name="KSO_WM_TEMPLATE_INDEX" val="2023693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3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7.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4_1"/>
  <p:tag name="KSO_WM_TEMPLATE_CATEGORY" val="diagram"/>
  <p:tag name="KSO_WM_TEMPLATE_INDEX" val="20236933"/>
  <p:tag name="KSO_WM_UNIT_LAYERLEVEL" val="1_1_1"/>
  <p:tag name="KSO_WM_TAG_VERSION" val="3.0"/>
  <p:tag name="KSO_WM_BEAUTIFY_FLAG" val="#wm#"/>
  <p:tag name="KSO_WM_UNIT_SUBTYPE" val="a"/>
  <p:tag name="KSO_WM_UNIT_NOCLEAR" val="0"/>
  <p:tag name="KSO_WM_UNIT_VALUE" val="39"/>
  <p:tag name="KSO_WM_DIAGRAM_GROUP_CODE" val="m1-1"/>
  <p:tag name="KSO_WM_UNIT_TYPE" val="m_h_f"/>
  <p:tag name="KSO_WM_UNIT_INDEX" val="1_4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8.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a*1_4_1"/>
  <p:tag name="KSO_WM_TEMPLATE_CATEGORY" val="diagram"/>
  <p:tag name="KSO_WM_TEMPLATE_INDEX" val="20236933"/>
  <p:tag name="KSO_WM_UNIT_LAYERLEVEL" val="1_1_1"/>
  <p:tag name="KSO_WM_TAG_VERSION" val="3.0"/>
  <p:tag name="KSO_WM_BEAUTIFY_FLAG" val="#wm#"/>
  <p:tag name="KSO_WM_UNIT_ISCONTENTSTITLE" val="0"/>
  <p:tag name="KSO_WM_UNIT_ISNUMDGMTITLE" val="0"/>
  <p:tag name="KSO_WM_UNIT_NOCLEAR" val="0"/>
  <p:tag name="KSO_WM_UNIT_VALUE" val="8"/>
  <p:tag name="KSO_WM_DIAGRAM_GROUP_CODE" val="m1-1"/>
  <p:tag name="KSO_WM_UNIT_TYPE" val="m_h_a"/>
  <p:tag name="KSO_WM_UNIT_INDEX" val="1_4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29.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i*1_4_1"/>
  <p:tag name="KSO_WM_TEMPLATE_CATEGORY" val="diagram"/>
  <p:tag name="KSO_WM_TEMPLATE_INDEX" val="20236933"/>
  <p:tag name="KSO_WM_UNIT_LAYERLEVEL" val="1_1_1"/>
  <p:tag name="KSO_WM_TAG_VERSION" val="3.0"/>
  <p:tag name="KSO_WM_BEAUTIFY_FLAG" val="#wm#"/>
  <p:tag name="KSO_WM_DIAGRAM_GROUP_CODE" val="m1-1"/>
  <p:tag name="KSO_WM_UNIT_SUBTYPE" val="d"/>
  <p:tag name="KSO_WM_UNIT_TYPE" val="m_h_i"/>
  <p:tag name="KSO_WM_UNIT_INDEX" val="1_4_1"/>
  <p:tag name="KSO_WM_DIAGRAM_VERSION" val="3"/>
  <p:tag name="KSO_WM_DIAGRAM_COLOR_TRICK" val="1"/>
  <p:tag name="KSO_WM_DIAGRAM_COLOR_TEXT_CAN_REMOVE" val="n"/>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0.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i*1_3_1"/>
  <p:tag name="KSO_WM_TEMPLATE_CATEGORY" val="diagram"/>
  <p:tag name="KSO_WM_TEMPLATE_INDEX" val="20236933"/>
  <p:tag name="KSO_WM_UNIT_LAYERLEVEL" val="1_1_1"/>
  <p:tag name="KSO_WM_TAG_VERSION" val="3.0"/>
  <p:tag name="KSO_WM_BEAUTIFY_FLAG" val="#wm#"/>
  <p:tag name="KSO_WM_DIAGRAM_GROUP_CODE" val="m1-1"/>
  <p:tag name="KSO_WM_UNIT_SUBTYPE" val="d"/>
  <p:tag name="KSO_WM_UNIT_TYPE" val="m_h_i"/>
  <p:tag name="KSO_WM_UNIT_INDEX" val="1_3_1"/>
  <p:tag name="KSO_WM_DIAGRAM_VERSION" val="3"/>
  <p:tag name="KSO_WM_DIAGRAM_COLOR_TRICK" val="1"/>
  <p:tag name="KSO_WM_DIAGRAM_COLOR_TEXT_CAN_REMOVE" val="n"/>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31.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i*1_2_1"/>
  <p:tag name="KSO_WM_TEMPLATE_CATEGORY" val="diagram"/>
  <p:tag name="KSO_WM_TEMPLATE_INDEX" val="20236933"/>
  <p:tag name="KSO_WM_UNIT_LAYERLEVEL" val="1_1_1"/>
  <p:tag name="KSO_WM_TAG_VERSION" val="3.0"/>
  <p:tag name="KSO_WM_BEAUTIFY_FLAG" val="#wm#"/>
  <p:tag name="KSO_WM_DIAGRAM_GROUP_CODE" val="m1-1"/>
  <p:tag name="KSO_WM_UNIT_SUBTYPE" val="d"/>
  <p:tag name="KSO_WM_UNIT_TYPE" val="m_h_i"/>
  <p:tag name="KSO_WM_UNIT_INDEX" val="1_2_1"/>
  <p:tag name="KSO_WM_DIAGRAM_VERSION" val="3"/>
  <p:tag name="KSO_WM_DIAGRAM_COLOR_TRICK" val="1"/>
  <p:tag name="KSO_WM_DIAGRAM_COLOR_TEXT_CAN_REMOVE" val="n"/>
  <p:tag name="KSO_WM_UNIT_FILL_TYPE" val="3"/>
  <p:tag name="KSO_WM_DIAGRAM_MAX_ITEMCNT" val="5"/>
  <p:tag name="KSO_WM_DIAGRAM_MIN_ITEMCNT" val="3"/>
  <p:tag name="KSO_WM_DIAGRAM_COLOR_MATCH_VALUE" val="{&quot;shape&quot;:{&quot;fill&quot;:{&quot;gradient&quot;:[{&quot;brightness&quot;:0.800000011920929,&quot;colorType&quot;:1,&quot;foreColorIndex&quot;:5,&quot;pos&quot;:0,&quot;transparency&quot;:0},{&quot;brightness&quot;:0.4000000059604645,&quot;colorType&quot;:1,&quot;foreColorIndex&quot;:5,&quot;pos&quot;:0.20999999344348907,&quot;transparency&quot;:0},{&quot;brightness&quot;:0,&quot;colorType&quot;:1,&quot;foreColorIndex&quot;:5,&quot;pos&quot;:0.80000001192092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32.xml><?xml version="1.0" encoding="utf-8"?>
<p:tagLst xmlns:p="http://schemas.openxmlformats.org/presentationml/2006/main">
  <p:tag name="KSO_WM_DIAGRAM_VIRTUALLY_FRAME" val="{&quot;height&quot;:330.38251968503937,&quot;left&quot;:-1.1034767739603921,&quot;top&quot;:148.8203149606299,&quot;width&quot;:962.4000244140625}"/>
  <p:tag name="KSO_WM_UNIT_HIGHLIGHT" val="0"/>
  <p:tag name="KSO_WM_UNIT_COMPATIBLE" val="0"/>
  <p:tag name="KSO_WM_UNIT_DIAGRAM_ISNUMVISUAL" val="0"/>
  <p:tag name="KSO_WM_UNIT_DIAGRAM_ISREFERUNIT" val="0"/>
  <p:tag name="KSO_WM_UNIT_ID" val="diagram20236933_2*m_h_f*1_2_1"/>
  <p:tag name="KSO_WM_TEMPLATE_CATEGORY" val="diagram"/>
  <p:tag name="KSO_WM_TEMPLATE_INDEX" val="20236933"/>
  <p:tag name="KSO_WM_UNIT_LAYERLEVEL" val="1_1_1"/>
  <p:tag name="KSO_WM_TAG_VERSION" val="3.0"/>
  <p:tag name="KSO_WM_UNIT_SUBTYPE" val="a"/>
  <p:tag name="KSO_WM_UNIT_NOCLEAR" val="0"/>
  <p:tag name="KSO_WM_UNIT_VALUE" val="39"/>
  <p:tag name="KSO_WM_DIAGRAM_GROUP_CODE" val="m1-1"/>
  <p:tag name="KSO_WM_UNIT_TYPE" val="m_h_f"/>
  <p:tag name="KSO_WM_UNIT_INDEX" val="1_2_1"/>
  <p:tag name="KSO_WM_DIAGRAM_VERSION" val="3"/>
  <p:tag name="KSO_WM_DIAGRAM_COLOR_TRICK" val="1"/>
  <p:tag name="KSO_WM_DIAGRAM_COLOR_TEXT_CAN_REMOVE" val="n"/>
  <p:tag name="KSO_WM_UNIT_PRESET_TEXT" val="单击此处输入您的项正文，文字是您思想的提炼，请尽量言简意赅的阐述观点。&#10;"/>
  <p:tag name="KSO_WM_UNIT_TEXT_FILL_FORE_SCHEMECOLOR_INDEX" val="1"/>
  <p:tag name="KSO_WM_UNIT_TEXT_FILL_TYPE" val="1"/>
  <p:tag name="KSO_WM_DIAGRAM_MAX_ITEMCNT" val="5"/>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133.xml><?xml version="1.0" encoding="utf-8"?>
<p:tagLst xmlns:p="http://schemas.openxmlformats.org/presentationml/2006/main">
  <p:tag name="KSO_WM_SLIDE_ID" val="diagram20236933_2"/>
  <p:tag name="KSO_WM_TEMPLATE_SUBCATEGORY" val="0"/>
  <p:tag name="KSO_WM_TEMPLATE_MASTER_TYPE" val="0"/>
  <p:tag name="KSO_WM_TEMPLATE_COLOR_TYPE" val="0"/>
  <p:tag name="KSO_WM_SLIDE_TYPE" val="text"/>
  <p:tag name="KSO_WM_SLIDE_SUBTYPE" val="diag"/>
  <p:tag name="KSO_WM_SLIDE_ITEM_CNT" val="4"/>
  <p:tag name="KSO_WM_SLIDE_INDEX" val="2"/>
  <p:tag name="KSO_WM_SLIDE_SIZE" val="962.4*297.266"/>
  <p:tag name="KSO_WM_SLIDE_POSITION" val="-1.10346*181.937"/>
  <p:tag name="KSO_WM_TAG_VERSION" val="3.0"/>
  <p:tag name="KSO_WM_BEAUTIFY_FLAG" val="#wm#"/>
  <p:tag name="KSO_WM_TEMPLATE_CATEGORY" val="custom"/>
  <p:tag name="KSO_WM_TEMPLATE_INDEX" val="20233105"/>
  <p:tag name="KSO_WM_DIAGRAM_GROUP_CODE" val="m1-1"/>
  <p:tag name="KSO_WM_SLIDE_DIAGTYPE" val="m"/>
  <p:tag name="KSO_WM_SLIDE_LAYOUT" val="a_m"/>
  <p:tag name="KSO_WM_SLIDE_LAYOUT_CNT" val="1_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754_1*i*1"/>
  <p:tag name="KSO_WM_TEMPLATE_CATEGORY" val="custom"/>
  <p:tag name="KSO_WM_TEMPLATE_INDEX" val="20231754"/>
  <p:tag name="KSO_WM_UNIT_LAYERLEVEL" val="1"/>
  <p:tag name="KSO_WM_TAG_VERSION" val="3.0"/>
  <p:tag name="KSO_WM_BEAUTIFY_FLAG" val="#wm#"/>
  <p:tag name="KSO_WM_UNIT_TEXT_FILL_FORE_SCHEMECOLOR_INDEX" val="2"/>
  <p:tag name="KSO_WM_UNIT_TEXT_FILL_TYPE" val="1"/>
  <p:tag name="KSO_WM_UNIT_USESOURCEFORMAT_APPLY" val="0"/>
  <p:tag name="KSO_WM_UNIT_FILL_FORE_SCHEMECOLOR_INDEX" val="13"/>
  <p:tag name="KSO_WM_UNIT_FILL_TYPE" val="1"/>
</p:tagLst>
</file>

<file path=ppt/tags/tag135.xml><?xml version="1.0" encoding="utf-8"?>
<p:tagLst xmlns:p="http://schemas.openxmlformats.org/presentationml/2006/main">
  <p:tag name="KSO_WM_UNIT_VALUE" val="1904*178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54_1*d*1"/>
  <p:tag name="KSO_WM_TEMPLATE_CATEGORY" val="custom"/>
  <p:tag name="KSO_WM_TEMPLATE_INDEX" val="20231754"/>
  <p:tag name="KSO_WM_UNIT_LAYERLEVEL" val="1"/>
  <p:tag name="KSO_WM_TAG_VERSION" val="3.0"/>
  <p:tag name="KSO_WM_BEAUTIFY_FLAG" val="#wm#"/>
  <p:tag name="KSO_WM_UNIT_USESOURCEFORMAT_APPLY" val="0"/>
  <p:tag name="KSO_WM_UNIT_LINE_FORE_SCHEMECOLOR_INDEX" val="1"/>
  <p:tag name="KSO_WM_UNIT_LINE_FILL_TYPE" val="2"/>
</p:tagLst>
</file>

<file path=ppt/tags/tag13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18"/>
  <p:tag name="KSO_WM_UNIT_TEXT_FILL_FORE_SCHEMECOLOR_INDEX" val="13"/>
  <p:tag name="KSO_WM_UNIT_TEXT_FILL_TYPE" val="1"/>
  <p:tag name="KSO_WM_UNIT_USESOURCEFORMAT_APPLY" val="0"/>
  <p:tag name="KSO_WM_TEMPLATE_INDEX" val="20231754"/>
  <p:tag name="KSO_WM_UNIT_ID" val="custom20231754_1*a*1"/>
  <p:tag name="KSO_WM_UNIT_TEXT_TYPE" val="1"/>
  <p:tag name="KSO_WM_UNIT_PRESET_TEXT" val="单击此处&#10;添加项标题"/>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1763_1*l_i*1_1"/>
  <p:tag name="KSO_WM_TEMPLATE_CATEGORY" val="diagram"/>
  <p:tag name="KSO_WM_TEMPLATE_INDEX" val="20231763"/>
  <p:tag name="KSO_WM_UNIT_LAYERLEVEL" val="1_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210.0500030517578,&quot;left&quot;:93.29999389648438,&quot;top&quot;:275.49999847412107,&quot;width&quot;:797.7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63_1*l_h_f*1_1_1"/>
  <p:tag name="KSO_WM_TEMPLATE_CATEGORY" val="diagram"/>
  <p:tag name="KSO_WM_TEMPLATE_INDEX" val="20231763"/>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1"/>
  <p:tag name="KSO_WM_DIAGRAM_VIRTUALLY_FRAME" val="{&quot;height&quot;:210.0500030517578,&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PRESET_TEXT" val="单击此处输入你的项正文，文字是您思想的提炼，请尽量言简意赅的阐述观点。单击此处输入你的项正文，文字是您思想的提炼。单击此处输入你的项正文，文字是您思想的提炼，请尽量言简意赅的阐述观点。单击此处输入你的项正文，文字是您思想的提炼。"/>
  <p:tag name="KSO_WM_UNIT_USESOURCEFORMAT_APPLY" val="0"/>
</p:tagLst>
</file>

<file path=ppt/tags/tag13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97.7*210.05"/>
  <p:tag name="KSO_WM_SLIDE_POSITION" val="93.3*275.5"/>
  <p:tag name="KSO_WM_SLIDE_LAYOUT" val="a_d_l"/>
  <p:tag name="KSO_WM_SLIDE_LAYOUT_CNT" val="1_1_1"/>
  <p:tag name="KSO_WM_SPECIAL_SOURCE" val="bdnull"/>
  <p:tag name="KSO_WM_DIAGRAM_GROUP_CODE" val="l1-1"/>
  <p:tag name="KSO_WM_SLIDE_DIAGTYPE" val="l"/>
  <p:tag name="KSO_WM_TEMPLATE_INDEX" val="20233105"/>
  <p:tag name="KSO_WM_TEMPLATE_SUBCATEGORY" val="0"/>
  <p:tag name="KSO_WM_SLIDE_INDEX" val="1"/>
  <p:tag name="KSO_WM_TAG_VERSION" val="3.0"/>
  <p:tag name="KSO_WM_SLIDE_ID" val="custom20231754_1"/>
  <p:tag name="KSO_WM_SLIDE_ITEM_CNT"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4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2*l_h_a*1_1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43.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44.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46.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47.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4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2*l_h_a*1_1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49.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6"/>
  <p:tag name="KSO_WM_UNIT_TYPE" val="a"/>
  <p:tag name="KSO_WM_UNIT_INDEX"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837_1*d*1"/>
  <p:tag name="KSO_WM_TEMPLATE_CATEGORY" val="custom"/>
  <p:tag name="KSO_WM_TEMPLATE_INDEX" val="20231837"/>
  <p:tag name="KSO_WM_UNIT_LAYERLEVEL" val="1"/>
  <p:tag name="KSO_WM_TAG_VERSION" val="3.0"/>
  <p:tag name="KSO_WM_BEAUTIFY_FLAG" val="#wm#"/>
  <p:tag name="KSO_WM_UNIT_VALUE" val="1904*1790"/>
  <p:tag name="KSO_WM_UNIT_FILL_FORE_SCHEMECOLOR_INDEX" val="5"/>
  <p:tag name="KSO_WM_UNIT_FILL_TYPE" val="1"/>
  <p:tag name="KSO_WM_UNIT_LINE_FORE_SCHEMECOLOR_INDEX" val="1"/>
  <p:tag name="KSO_WM_UNIT_LINE_FILL_TYPE" val="2"/>
  <p:tag name="KSO_WM_UNIT_USESOURCEFORMAT_APPLY" val="0"/>
</p:tagLst>
</file>

<file path=ppt/tags/tag15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837_1*a*1"/>
  <p:tag name="KSO_WM_TEMPLATE_CATEGORY" val="custom"/>
  <p:tag name="KSO_WM_TEMPLATE_INDEX" val="20231837"/>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74_1*l_h_f*1_1_1"/>
  <p:tag name="KSO_WM_TEMPLATE_CATEGORY" val="diagram"/>
  <p:tag name="KSO_WM_TEMPLATE_INDEX" val="20233274"/>
  <p:tag name="KSO_WM_UNIT_LAYERLEVEL" val="1_1_1"/>
  <p:tag name="KSO_WM_TAG_VERSION" val="3.0"/>
  <p:tag name="KSO_WM_DIAGRAM_VERSION" val="3"/>
  <p:tag name="KSO_WM_DIAGRAM_COLOR_TRICK" val="1"/>
  <p:tag name="KSO_WM_DIAGRAM_COLOR_TEXT_CAN_REMOVE" val="n"/>
  <p:tag name="KSO_WM_UNIT_VALUE" val="92"/>
  <p:tag name="KSO_WM_DIAGRAM_GROUP_CODE" val="l1-1"/>
  <p:tag name="KSO_WM_DIAGRAM_MAX_ITEMCNT" val="3"/>
  <p:tag name="KSO_WM_DIAGRAM_MIN_ITEMCNT" val="1"/>
  <p:tag name="KSO_WM_DIAGRAM_VIRTUALLY_FRAME" val="{&quot;height&quot;:340.8544097900391,&quot;left&quot;:304.2499969482422,&quot;top&quot;:134.84559020996093,&quot;width&quot;:573.25000305175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内容，简明扼要地阐述您的观点。根据需要可酌情增减文字，以便观者准确地理解您传达的思想，单击此处添加文本具体内容，简明扼要地阐述观点。根据需要可酌情增减文字，以便观者准确地理解您传达的思想。单击此处添加文本，简明扼要地阐述您的观点"/>
  <p:tag name="KSO_WM_UNIT_USESOURCEFORMAT_APPLY" val="0"/>
</p:tagLst>
</file>

<file path=ppt/tags/tag153.xml><?xml version="1.0" encoding="utf-8"?>
<p:tagLst xmlns:p="http://schemas.openxmlformats.org/presentationml/2006/main">
  <p:tag name="KSO_WM_SLIDE_ID" val="custom2023183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3105"/>
  <p:tag name="KSO_WM_SLIDE_TYPE" val="text"/>
  <p:tag name="KSO_WM_SLIDE_SUBTYPE" val="diag"/>
  <p:tag name="KSO_WM_SLIDE_SIZE" val="373.85*261.6"/>
  <p:tag name="KSO_WM_SLIDE_POSITION" val="503.65*214.1"/>
  <p:tag name="KSO_WM_SLIDE_LAYOUT" val="a_d_l"/>
  <p:tag name="KSO_WM_SLIDE_LAYOUT_CNT" val="1_1_1"/>
  <p:tag name="KSO_WM_SPECIAL_SOURCE" val="bdnull"/>
  <p:tag name="KSO_WM_DIAGRAM_GROUP_CODE" val="l1-1"/>
  <p:tag name="KSO_WM_SLIDE_DIAGTYPE" val="l"/>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56.xml><?xml version="1.0" encoding="utf-8"?>
<p:tagLst xmlns:p="http://schemas.openxmlformats.org/presentationml/2006/main">
  <p:tag name="KSO_WM_DIAGRAM_VIRTUALLY_FRAME" val="{&quot;height&quot;:376.54998779296875,&quot;left&quot;:56.750006103515624,&quot;top&quot;:114.90000610351562,&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0"/>
</p:tagLst>
</file>

<file path=ppt/tags/tag15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2*l_h_a*1_1_1"/>
  <p:tag name="KSO_WM_TEMPLATE_CATEGORY" val="diagram"/>
  <p:tag name="KSO_WM_TEMPLATE_INDEX" val="20233205"/>
  <p:tag name="KSO_WM_UNIT_LAYERLEVEL" val="1_1_1"/>
  <p:tag name="KSO_WM_TAG_VERSION" val="3.0"/>
  <p:tag name="KSO_WM_UNIT_TEXT_FILL_FORE_SCHEMECOLOR_INDEX_BRIGHTNESS" val="0.15"/>
  <p:tag name="KSO_WM_DIAGRAM_GROUP_CODE" val="l1-1"/>
  <p:tag name="KSO_WM_DIAGRAM_VIRTUALLY_FRAME" val="{&quot;height&quot;:376.54998779296875,&quot;left&quot;:56.750006103515624,&quot;top&quot;:114.90000610351562,&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0"/>
</p:tagLst>
</file>

<file path=ppt/tags/tag158.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59.xml><?xml version="1.0" encoding="utf-8"?>
<p:tagLst xmlns:p="http://schemas.openxmlformats.org/presentationml/2006/main">
  <p:tag name="KSO_WM_UNIT_VALUE" val="190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53_1*d*1"/>
  <p:tag name="KSO_WM_TEMPLATE_CATEGORY" val="custom"/>
  <p:tag name="KSO_WM_TEMPLATE_INDEX" val="20231753"/>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753_1*i*1"/>
  <p:tag name="KSO_WM_TEMPLATE_CATEGORY" val="custom"/>
  <p:tag name="KSO_WM_TEMPLATE_INDEX" val="20231753"/>
  <p:tag name="KSO_WM_UNIT_LAYERLEVEL" val="1"/>
  <p:tag name="KSO_WM_TAG_VERSION" val="3.0"/>
  <p:tag name="KSO_WM_BEAUTIFY_FLAG" val="#wm#"/>
  <p:tag name="KSO_WM_DIAGRAM_GROUP_CODE" val="l1-1"/>
  <p:tag name="KSO_WM_UNIT_FILL_FORE_SCHEMECOLOR_INDEX" val="14"/>
  <p:tag name="KSO_WM_UNIT_FILL_TYPE" val="1"/>
  <p:tag name="KSO_WM_UNIT_USESOURCEFORMAT_APPLY" val="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753_1*i*2"/>
  <p:tag name="KSO_WM_TEMPLATE_CATEGORY" val="custom"/>
  <p:tag name="KSO_WM_TEMPLATE_INDEX" val="20231753"/>
  <p:tag name="KSO_WM_UNIT_LAYERLEVEL" val="1"/>
  <p:tag name="KSO_WM_TAG_VERSION" val="3.0"/>
  <p:tag name="KSO_WM_BEAUTIFY_FLAG" val="#wm#"/>
  <p:tag name="KSO_WM_DIAGRAM_GROUP_CODE" val="l1-1"/>
  <p:tag name="KSO_WM_UNIT_FILL_FORE_SCHEMECOLOR_INDEX" val="5"/>
  <p:tag name="KSO_WM_UNIT_FILL_TYPE" val="1"/>
  <p:tag name="KSO_WM_UNIT_USESOURCEFORMAT_APPLY" val="0"/>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1753_1*i*3"/>
  <p:tag name="KSO_WM_TEMPLATE_CATEGORY" val="custom"/>
  <p:tag name="KSO_WM_TEMPLATE_INDEX" val="20231753"/>
  <p:tag name="KSO_WM_UNIT_LAYERLEVEL" val="1"/>
  <p:tag name="KSO_WM_TAG_VERSION" val="3.0"/>
  <p:tag name="KSO_WM_BEAUTIFY_FLAG" val="#wm#"/>
  <p:tag name="KSO_WM_DIAGRAM_GROUP_CODE" val="l1-1"/>
  <p:tag name="KSO_WM_UNIT_USESOURCEFORMAT_APPLY" val="0"/>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1753_1*i*4"/>
  <p:tag name="KSO_WM_TEMPLATE_CATEGORY" val="custom"/>
  <p:tag name="KSO_WM_TEMPLATE_INDEX" val="20231753"/>
  <p:tag name="KSO_WM_UNIT_LAYERLEVEL" val="1"/>
  <p:tag name="KSO_WM_TAG_VERSION" val="3.0"/>
  <p:tag name="KSO_WM_BEAUTIFY_FLAG" val="#wm#"/>
  <p:tag name="KSO_WM_DIAGRAM_GROUP_CODE" val="l1-1"/>
  <p:tag name="KSO_WM_UNIT_LINE_FORE_SCHEMECOLOR_INDEX" val="5"/>
  <p:tag name="KSO_WM_UNIT_LINE_FILL_TYPE" val="2"/>
  <p:tag name="KSO_WM_UNIT_USESOURCEFORMAT_APPLY" val="0"/>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1753_1*i*5"/>
  <p:tag name="KSO_WM_TEMPLATE_CATEGORY" val="custom"/>
  <p:tag name="KSO_WM_TEMPLATE_INDEX" val="20231753"/>
  <p:tag name="KSO_WM_UNIT_LAYERLEVEL" val="1"/>
  <p:tag name="KSO_WM_TAG_VERSION" val="3.0"/>
  <p:tag name="KSO_WM_BEAUTIFY_FLAG" val="#wm#"/>
  <p:tag name="KSO_WM_DIAGRAM_GROUP_CODE" val="l1-1"/>
  <p:tag name="KSO_WM_UNIT_LINE_FORE_SCHEMECOLOR_INDEX" val="5"/>
  <p:tag name="KSO_WM_UNIT_LINE_FILL_TYPE" val="2"/>
  <p:tag name="KSO_WM_UNIT_USESOURCEFORMAT_APPLY" val="0"/>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1753_1*i*6"/>
  <p:tag name="KSO_WM_TEMPLATE_CATEGORY" val="custom"/>
  <p:tag name="KSO_WM_TEMPLATE_INDEX" val="20231753"/>
  <p:tag name="KSO_WM_UNIT_LAYERLEVEL" val="1"/>
  <p:tag name="KSO_WM_TAG_VERSION" val="3.0"/>
  <p:tag name="KSO_WM_BEAUTIFY_FLAG" val="#wm#"/>
  <p:tag name="KSO_WM_DIAGRAM_GROUP_CODE" val="l1-1"/>
  <p:tag name="KSO_WM_UNIT_USESOURCEFORMAT_APPLY" val="0"/>
</p:tagLst>
</file>

<file path=ppt/tags/tag16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753_1*a*1"/>
  <p:tag name="KSO_WM_TEMPLATE_CATEGORY" val="custom"/>
  <p:tag name="KSO_WM_TEMPLATE_INDEX" val="20231753"/>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86_1*l_h_f*1_1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28.22500610351557,&quot;left&quot;:109.17503937007874,&quot;top&quot;:139.18409448818898,&quot;width&quot;:530.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PRESET_TEXT" val="单击此处输入你的项正文，文字是您思想的提炼，请尽量言简意赅的阐述。单击此处输入你的项正文，文字是您思想的提炼，请尽量言简意赅的阐述。单击此处输入你的项正文，文字是您思想的提炼，请尽量言简意赅的阐述观点。单击此处输入你的项正文，文字是您思想的提炼，请尽量言简意赅的阐述。单击此处输入你的项正文，文字是您思想的提炼，请尽量言简意赅的阐述。单击此处输入你的项正文，文字是您思想的提炼，请尽量言简意赅的阐述观点。单击此处输入你的项正文内容。"/>
  <p:tag name="KSO_WM_UNIT_USESOURCEFORMAT_APPLY" val="0"/>
</p:tagLst>
</file>

<file path=ppt/tags/tag168.xml><?xml version="1.0" encoding="utf-8"?>
<p:tagLst xmlns:p="http://schemas.openxmlformats.org/presentationml/2006/main">
  <p:tag name="KSO_WM_SLIDE_ID" val="custom20231753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3105"/>
  <p:tag name="KSO_WM_SLIDE_TYPE" val="text"/>
  <p:tag name="KSO_WM_SLIDE_SUBTYPE" val="picTxt"/>
  <p:tag name="KSO_WM_SLIDE_SIZE" val="320.05*319.65"/>
  <p:tag name="KSO_WM_SLIDE_POSITION" val="109.175*139.184"/>
  <p:tag name="KSO_WM_SLIDE_LAYOUT" val="a_d_l"/>
  <p:tag name="KSO_WM_SLIDE_LAYOUT_CNT" val="1_1_1"/>
  <p:tag name="KSO_WM_SPECIAL_SOURCE" val="bdnull"/>
  <p:tag name="KSO_WM_DIAGRAM_GROUP_CODE" val="l1-1"/>
  <p:tag name="KSO_WM_SLIDE_DIAGTYPE" val="l"/>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1"/>
  <p:tag name="KSO_WM_TEMPLATE_CATEGORY" val="custom"/>
  <p:tag name="KSO_WM_TEMPLATE_INDEX" val="20233212"/>
  <p:tag name="KSO_WM_UNIT_LAYERLEVEL" val="1"/>
  <p:tag name="KSO_WM_TAG_VERSION" val="3.0"/>
  <p:tag name="KSO_WM_UNIT_TYPE" val="i"/>
  <p:tag name="KSO_WM_UNIT_INDEX" val="1"/>
  <p:tag name="KSO_WM_UNIT_FILL_FORE_SCHEMECOLOR_INDEX" val="5"/>
  <p:tag name="KSO_WM_UNIT_FILL_TYPE" val="1"/>
  <p:tag name="KSO_WM_UNIT_TEXT_FILL_FORE_SCHEMECOLOR_INDEX" val="5"/>
  <p:tag name="KSO_WM_UNIT_TEXT_FILL_TYPE" val="1"/>
  <p:tag name="KSO_WM_UNIT_USESOURCEFORMAT_APPLY" val="0"/>
</p:tagLst>
</file>

<file path=ppt/tags/tag1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3"/>
  <p:tag name="KSO_WM_TEMPLATE_CATEGORY" val="custom"/>
  <p:tag name="KSO_WM_TEMPLATE_INDEX" val="20233212"/>
  <p:tag name="KSO_WM_UNIT_LAYERLEVEL" val="1"/>
  <p:tag name="KSO_WM_TAG_VERSION" val="3.0"/>
  <p:tag name="KSO_WM_UNIT_TYPE" val="i"/>
  <p:tag name="KSO_WM_UNIT_INDEX" val="3"/>
  <p:tag name="KSO_WM_UNIT_FILL_FORE_SCHEMECOLOR_INDEX" val="5"/>
  <p:tag name="KSO_WM_UNIT_FILL_TYPE" val="1"/>
  <p:tag name="KSO_WM_UNIT_TEXT_FILL_FORE_SCHEMECOLOR_INDEX" val="5"/>
  <p:tag name="KSO_WM_UNIT_TEXT_FILL_TYPE" val="1"/>
  <p:tag name="KSO_WM_UNIT_USESOURCEFORMAT_APPLY" val="0"/>
</p:tagLst>
</file>

<file path=ppt/tags/tag1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4"/>
  <p:tag name="KSO_WM_TEMPLATE_CATEGORY" val="custom"/>
  <p:tag name="KSO_WM_TEMPLATE_INDEX" val="20233212"/>
  <p:tag name="KSO_WM_UNIT_LAYERLEVEL" val="1"/>
  <p:tag name="KSO_WM_TAG_VERSION" val="3.0"/>
  <p:tag name="KSO_WM_UNIT_TYPE" val="i"/>
  <p:tag name="KSO_WM_UNIT_INDEX" val="4"/>
  <p:tag name="KSO_WM_UNIT_FILL_FORE_SCHEMECOLOR_INDEX" val="5"/>
  <p:tag name="KSO_WM_UNIT_FILL_TYPE" val="1"/>
  <p:tag name="KSO_WM_UNIT_TEXT_FILL_FORE_SCHEMECOLOR_INDEX" val="5"/>
  <p:tag name="KSO_WM_UNIT_TEXT_FILL_TYPE" val="1"/>
  <p:tag name="KSO_WM_UNIT_USESOURCEFORMAT_APPLY" val="0"/>
</p:tagLst>
</file>

<file path=ppt/tags/tag17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658_3*l_h_f*1_1_1"/>
  <p:tag name="KSO_WM_TEMPLATE_CATEGORY" val="diagram"/>
  <p:tag name="KSO_WM_TEMPLATE_INDEX" val="20233658"/>
  <p:tag name="KSO_WM_UNIT_LAYERLEVEL" val="1_1_1"/>
  <p:tag name="KSO_WM_TAG_VERSION" val="3.0"/>
  <p:tag name="KSO_WM_UNIT_VALUE" val="87"/>
  <p:tag name="KSO_WM_DIAGRAM_MAX_ITEMCNT" val="3"/>
  <p:tag name="KSO_WM_DIAGRAM_MIN_ITEMCNT" val="1"/>
  <p:tag name="KSO_WM_DIAGRAM_VIRTUALLY_FRAME" val="{&quot;height&quot;:356.1161499023438,&quot;left&quot;:488.66728041280913,&quot;top&quot;:123.8681848913478,&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TEXT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USESOURCEFORMAT_APPLY" val="0"/>
</p:tagLst>
</file>

<file path=ppt/tags/tag17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658_3*l_h_a*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11.3661458173136,&quot;left&quot;:488.66728041280913,&quot;top&quot;:68.61818897637795,&quot;width&quot;:437.332719587190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BEAUTIFY_FLAG" val="#wm#"/>
  <p:tag name="KSO_WM_UNIT_TEXT_FILL_FORE_SCHEMECOLOR_INDEX" val="1"/>
  <p:tag name="KSO_WM_UNIT_TEXT_FILL_TYPE" val="1"/>
  <p:tag name="KSO_WM_UNIT_TEXT_TYPE" val="1"/>
  <p:tag name="KSO_WM_UNIT_PRESET_TEXT" val="此处添加项标题"/>
  <p:tag name="KSO_WM_UNIT_USESOURCEFORMAT_APPLY" val="0"/>
</p:tagLst>
</file>

<file path=ppt/tags/tag175.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18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Lst>
</file>

<file path=ppt/tags/tag182.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a*1"/>
  <p:tag name="KSO_WM_TEMPLATE_CATEGORY" val="diagram"/>
  <p:tag name="KSO_WM_TEMPLATE_INDEX" val="20234387"/>
  <p:tag name="KSO_WM_UNIT_LAYERLEVEL" val="1"/>
  <p:tag name="KSO_WM_TAG_VERSION" val="3.0"/>
  <p:tag name="KSO_WM_BEAUTIFY_FLAG" val="#wm#"/>
  <p:tag name="KSO_WM_UNIT_ISCONTENTSTITLE" val="0"/>
  <p:tag name="KSO_WM_UNIT_ISNUMDGMTITLE" val="0"/>
  <p:tag name="KSO_WM_UNIT_NOCLEAR" val="0"/>
  <p:tag name="KSO_WM_UNIT_VALUE" val="29"/>
  <p:tag name="KSO_WM_UNIT_TYPE" val="a"/>
  <p:tag name="KSO_WM_UNIT_INDEX" val="1"/>
  <p:tag name="KSO_WM_DIAGRAM_GROUP_CODE" val="q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1"/>
  <p:tag name="KSO_WM_TEMPLATE_CATEGORY" val="diagram"/>
  <p:tag name="KSO_WM_TEMPLATE_INDEX" val="20234387"/>
  <p:tag name="KSO_WM_UNIT_LAYERLEVEL" val="1_1_1"/>
  <p:tag name="KSO_WM_TAG_VERSION" val="3.0"/>
  <p:tag name="KSO_WM_BEAUTIFY_FLAG" val="#wm#"/>
  <p:tag name="KSO_WM_UNIT_SUBTYPE" val="d"/>
  <p:tag name="KSO_WM_UNIT_TYPE" val="q_h_i"/>
  <p:tag name="KSO_WM_UNIT_INDEX" val="1_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1"/>
  <p:tag name="KSO_WM_TEMPLATE_CATEGORY" val="diagram"/>
  <p:tag name="KSO_WM_TEMPLATE_INDEX" val="20234387"/>
  <p:tag name="KSO_WM_UNIT_LAYERLEVEL" val="1_1_1"/>
  <p:tag name="KSO_WM_TAG_VERSION" val="3.0"/>
  <p:tag name="KSO_WM_UNIT_SUBTYPE" val="d"/>
  <p:tag name="KSO_WM_UNIT_TYPE" val="q_h_i"/>
  <p:tag name="KSO_WM_UNIT_INDEX" val="1_4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1"/>
  <p:tag name="KSO_WM_TEMPLATE_CATEGORY" val="diagram"/>
  <p:tag name="KSO_WM_TEMPLATE_INDEX" val="20234387"/>
  <p:tag name="KSO_WM_UNIT_LAYERLEVEL" val="1_1_1"/>
  <p:tag name="KSO_WM_TAG_VERSION" val="3.0"/>
  <p:tag name="KSO_WM_UNIT_SUBTYPE" val="d"/>
  <p:tag name="KSO_WM_UNIT_TYPE" val="q_h_i"/>
  <p:tag name="KSO_WM_UNIT_INDEX" val="1_2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1"/>
  <p:tag name="KSO_WM_TEMPLATE_CATEGORY" val="diagram"/>
  <p:tag name="KSO_WM_TEMPLATE_INDEX" val="20234387"/>
  <p:tag name="KSO_WM_UNIT_LAYERLEVEL" val="1_1_1"/>
  <p:tag name="KSO_WM_TAG_VERSION" val="3.0"/>
  <p:tag name="KSO_WM_UNIT_SUBTYPE" val="d"/>
  <p:tag name="KSO_WM_UNIT_TYPE" val="q_h_i"/>
  <p:tag name="KSO_WM_UNIT_INDEX" val="1_3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3"/>
  <p:tag name="KSO_WM_TEMPLATE_CATEGORY" val="diagram"/>
  <p:tag name="KSO_WM_TEMPLATE_INDEX" val="20234387"/>
  <p:tag name="KSO_WM_UNIT_LAYERLEVEL" val="1_1_1"/>
  <p:tag name="KSO_WM_TAG_VERSION" val="3.0"/>
  <p:tag name="KSO_WM_BEAUTIFY_FLAG" val="#wm#"/>
  <p:tag name="KSO_WM_UNIT_TYPE" val="q_h_i"/>
  <p:tag name="KSO_WM_UNIT_INDEX" val="1_1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2"/>
  <p:tag name="KSO_WM_TEMPLATE_CATEGORY" val="diagram"/>
  <p:tag name="KSO_WM_TEMPLATE_INDEX" val="20234387"/>
  <p:tag name="KSO_WM_UNIT_LAYERLEVEL" val="1_1_1"/>
  <p:tag name="KSO_WM_TAG_VERSION" val="3.0"/>
  <p:tag name="KSO_WM_BEAUTIFY_FLAG" val="#wm#"/>
  <p:tag name="KSO_WM_UNIT_TYPE" val="q_h_i"/>
  <p:tag name="KSO_WM_UNIT_INDEX" val="1_4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4499999880790710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5"/>
  <p:tag name="KSO_WM_UNIT_TEXT_FILL_FORE_SCHEMECOLOR_INDEX" val="2"/>
  <p:tag name="KSO_WM_UNIT_TEXT_FILL_TYPE" val="1"/>
  <p:tag name="KSO_WM_UNIT_USESOURCEFORMAT_APPLY"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2"/>
  <p:tag name="KSO_WM_TEMPLATE_CATEGORY" val="diagram"/>
  <p:tag name="KSO_WM_TEMPLATE_INDEX" val="20234387"/>
  <p:tag name="KSO_WM_UNIT_LAYERLEVEL" val="1_1_1"/>
  <p:tag name="KSO_WM_TAG_VERSION" val="3.0"/>
  <p:tag name="KSO_WM_BEAUTIFY_FLAG" val="#wm#"/>
  <p:tag name="KSO_WM_UNIT_TYPE" val="q_h_i"/>
  <p:tag name="KSO_WM_UNIT_INDEX" val="1_3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30000001192092896,&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3"/>
  <p:tag name="KSO_WM_UNIT_TEXT_FILL_FORE_SCHEMECOLOR_INDEX" val="2"/>
  <p:tag name="KSO_WM_UNIT_TEXT_FILL_TYPE" val="1"/>
  <p:tag name="KSO_WM_UNIT_USESOURCEFORMAT_APPLY" val="0"/>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2"/>
  <p:tag name="KSO_WM_TEMPLATE_CATEGORY" val="diagram"/>
  <p:tag name="KSO_WM_TEMPLATE_INDEX" val="20234387"/>
  <p:tag name="KSO_WM_UNIT_LAYERLEVEL" val="1_1_1"/>
  <p:tag name="KSO_WM_TAG_VERSION" val="3.0"/>
  <p:tag name="KSO_WM_BEAUTIFY_FLAG" val="#wm#"/>
  <p:tag name="KSO_WM_UNIT_TYPE" val="q_h_i"/>
  <p:tag name="KSO_WM_UNIT_INDEX" val="1_2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15000000596046448,&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15"/>
  <p:tag name="KSO_WM_UNIT_TEXT_FILL_FORE_SCHEMECOLOR_INDEX" val="2"/>
  <p:tag name="KSO_WM_UNIT_TEXT_FILL_TYPE" val="1"/>
  <p:tag name="KSO_WM_UNIT_USESOURCEFORMAT_APPLY" val="0"/>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i*1_1"/>
  <p:tag name="KSO_WM_TEMPLATE_CATEGORY" val="diagram"/>
  <p:tag name="KSO_WM_TEMPLATE_INDEX" val="20234387"/>
  <p:tag name="KSO_WM_UNIT_LAYERLEVEL" val="1_1"/>
  <p:tag name="KSO_WM_TAG_VERSION" val="3.0"/>
  <p:tag name="KSO_WM_BEAUTIFY_FLAG" val="#wm#"/>
  <p:tag name="KSO_WM_UNIT_TYPE" val="q_i"/>
  <p:tag name="KSO_WM_UNIT_INDEX" val="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
  <p:tag name="KSO_WM_UNIT_TEXT_FILL_TYPE" val="1"/>
  <p:tag name="KSO_WM_UNIT_USESOURCEFORMAT_APPLY" val="0"/>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1_2"/>
  <p:tag name="KSO_WM_TEMPLATE_CATEGORY" val="diagram"/>
  <p:tag name="KSO_WM_TEMPLATE_INDEX" val="20234387"/>
  <p:tag name="KSO_WM_UNIT_LAYERLEVEL" val="1_1_1"/>
  <p:tag name="KSO_WM_TAG_VERSION" val="3.0"/>
  <p:tag name="KSO_WM_BEAUTIFY_FLAG" val="#wm#"/>
  <p:tag name="KSO_WM_UNIT_TYPE" val="q_h_i"/>
  <p:tag name="KSO_WM_UNIT_INDEX" val="1_1_2"/>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2_3"/>
  <p:tag name="KSO_WM_TEMPLATE_CATEGORY" val="diagram"/>
  <p:tag name="KSO_WM_TEMPLATE_INDEX" val="20234387"/>
  <p:tag name="KSO_WM_UNIT_LAYERLEVEL" val="1_1_1"/>
  <p:tag name="KSO_WM_TAG_VERSION" val="3.0"/>
  <p:tag name="KSO_WM_BEAUTIFY_FLAG" val="#wm#"/>
  <p:tag name="KSO_WM_UNIT_TYPE" val="q_h_i"/>
  <p:tag name="KSO_WM_UNIT_INDEX" val="1_2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3"/>
  <p:tag name="KSO_WM_TEMPLATE_CATEGORY" val="diagram"/>
  <p:tag name="KSO_WM_TEMPLATE_INDEX" val="20234387"/>
  <p:tag name="KSO_WM_UNIT_LAYERLEVEL" val="1_1_1"/>
  <p:tag name="KSO_WM_TAG_VERSION" val="3.0"/>
  <p:tag name="KSO_WM_BEAUTIFY_FLAG" val="#wm#"/>
  <p:tag name="KSO_WM_UNIT_TYPE" val="q_h_i"/>
  <p:tag name="KSO_WM_UNIT_INDEX" val="1_3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4_3"/>
  <p:tag name="KSO_WM_TEMPLATE_CATEGORY" val="diagram"/>
  <p:tag name="KSO_WM_TEMPLATE_INDEX" val="20234387"/>
  <p:tag name="KSO_WM_UNIT_LAYERLEVEL" val="1_1_1"/>
  <p:tag name="KSO_WM_TAG_VERSION" val="3.0"/>
  <p:tag name="KSO_WM_BEAUTIFY_FLAG" val="#wm#"/>
  <p:tag name="KSO_WM_UNIT_TYPE" val="q_h_i"/>
  <p:tag name="KSO_WM_UNIT_INDEX" val="1_4_3"/>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2_1"/>
  <p:tag name="KSO_WM_TEMPLATE_CATEGORY" val="diagram"/>
  <p:tag name="KSO_WM_TEMPLATE_INDEX" val="20234387"/>
  <p:tag name="KSO_WM_UNIT_LAYERLEVEL" val="1_1_1"/>
  <p:tag name="KSO_WM_TAG_VERSION" val="3.0"/>
  <p:tag name="KSO_WM_BEAUTIFY_FLAG" val="#wm#"/>
  <p:tag name="KSO_WM_UNIT_VALUE" val="130*130"/>
  <p:tag name="KSO_WM_UNIT_TYPE" val="q_h_x"/>
  <p:tag name="KSO_WM_UNIT_INDEX" val="1_2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x*1_1"/>
  <p:tag name="KSO_WM_TEMPLATE_CATEGORY" val="diagram"/>
  <p:tag name="KSO_WM_TEMPLATE_INDEX" val="20234387"/>
  <p:tag name="KSO_WM_UNIT_LAYERLEVEL" val="1_1"/>
  <p:tag name="KSO_WM_TAG_VERSION" val="3.0"/>
  <p:tag name="KSO_WM_BEAUTIFY_FLAG" val="#wm#"/>
  <p:tag name="KSO_WM_UNIT_VALUE" val="130*139"/>
  <p:tag name="KSO_WM_UNIT_TYPE" val="q_x"/>
  <p:tag name="KSO_WM_UNIT_INDEX" val="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gradient&quot;:[{&quot;brightness&quot;:0.800000011920929,&quot;colorType&quot;:1,&quot;foreColorIndex&quot;:5,&quot;pos&quot;:0,&quot;transparency&quot;:0},{&quot;brightness&quot;:0.800000011920929,&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TYPE" val="1"/>
  <p:tag name="KSO_WM_UNIT_USESOURCEFORMAT_APPLY" val="0"/>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1_1"/>
  <p:tag name="KSO_WM_TEMPLATE_CATEGORY" val="diagram"/>
  <p:tag name="KSO_WM_TEMPLATE_INDEX" val="20234387"/>
  <p:tag name="KSO_WM_UNIT_LAYERLEVEL" val="1_1_1"/>
  <p:tag name="KSO_WM_TAG_VERSION" val="3.0"/>
  <p:tag name="KSO_WM_BEAUTIFY_FLAG" val="#wm#"/>
  <p:tag name="KSO_WM_UNIT_VALUE" val="130*130"/>
  <p:tag name="KSO_WM_UNIT_TYPE" val="q_h_x"/>
  <p:tag name="KSO_WM_UNIT_INDEX" val="1_1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0.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UNIT_TYPE" val="q_h_x"/>
  <p:tag name="KSO_WM_DIAGRAM_GROUP_CODE" val="q1-1"/>
  <p:tag name="KSO_WM_DIAGRAM_COLOR_TRICK" val="1"/>
  <p:tag name="KSO_WM_DIAGRAM_MAX_ITEMCNT" val="4"/>
  <p:tag name="KSO_WM_DIAGRAM_VIRTUALLY_FRAME" val="{&quot;height&quot;:334.1180114746094,&quot;left&quot;:55.44172973632813,&quot;top&quot;:134.76170292411263,&quot;width&quot;:850.2665405273438}"/>
  <p:tag name="KSO_WM_DIAGRAM_MIN_ITEMCNT" val="2"/>
  <p:tag name="KSO_WM_DIAGRAM_COLOR_TEXT_CAN_REMOVE" val="n"/>
  <p:tag name="KSO_WM_DIAGRAM_VERSION" val="3"/>
  <p:tag name="KSO_WM_UNIT_INDEX" val="1_3_1"/>
  <p:tag name="KSO_WM_UNIT_VALUE" val="130*130"/>
  <p:tag name="KSO_WM_TAG_VERSION" val="3.0"/>
  <p:tag name="KSO_WM_TEMPLATE_INDEX" val="20234387"/>
  <p:tag name="KSO_WM_UNIT_ID" val="diagram20234387_3*q_h_x*1_3_1"/>
  <p:tag name="KSO_WM_UNIT_DIAGRAM_ISNUMVISUAL" val="0"/>
  <p:tag name="KSO_WM_UNIT_HIGHLIGHT" val="0"/>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x*1_4_1"/>
  <p:tag name="KSO_WM_TEMPLATE_CATEGORY" val="diagram"/>
  <p:tag name="KSO_WM_TEMPLATE_INDEX" val="20234387"/>
  <p:tag name="KSO_WM_UNIT_LAYERLEVEL" val="1_1_1"/>
  <p:tag name="KSO_WM_TAG_VERSION" val="3.0"/>
  <p:tag name="KSO_WM_BEAUTIFY_FLAG" val="#wm#"/>
  <p:tag name="KSO_WM_UNIT_VALUE" val="130*130"/>
  <p:tag name="KSO_WM_UNIT_TYPE" val="q_h_x"/>
  <p:tag name="KSO_WM_UNIT_INDEX" val="1_4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202.xml><?xml version="1.0" encoding="utf-8"?>
<p:tagLst xmlns:p="http://schemas.openxmlformats.org/presentationml/2006/main">
  <p:tag name="KSO_WM_SLIDE_ID" val="diagram20234387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custom"/>
  <p:tag name="KSO_WM_TEMPLATE_INDEX" val="20233105"/>
  <p:tag name="KSO_WM_SLIDE_TYPE" val="text"/>
  <p:tag name="KSO_WM_SLIDE_SUBTYPE" val="diag"/>
  <p:tag name="KSO_WM_SLIDE_SIZE" val="849.75*284.159"/>
  <p:tag name="KSO_WM_SLIDE_POSITION" val="55.7*159.741"/>
  <p:tag name="KSO_WM_SLIDE_LAYOUT" val="a_q"/>
  <p:tag name="KSO_WM_SLIDE_LAYOUT_CNT" val="1_1"/>
  <p:tag name="KSO_WM_DIAGRAM_GROUP_CODE" val="q1-1"/>
  <p:tag name="KSO_WM_SLIDE_DIAGTYPE" val="q"/>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1"/>
  <p:tag name="KSO_WM_TEMPLATE_CATEGORY" val="diagram"/>
  <p:tag name="KSO_WM_TEMPLATE_INDEX" val="20234387"/>
  <p:tag name="KSO_WM_UNIT_LAYERLEVEL" val="1_1_1"/>
  <p:tag name="KSO_WM_TAG_VERSION" val="3.0"/>
  <p:tag name="KSO_WM_UNIT_SUBTYPE" val="d"/>
  <p:tag name="KSO_WM_UNIT_TYPE" val="q_h_i"/>
  <p:tag name="KSO_WM_UNIT_INDEX" val="1_3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205.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2*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7_3*q_h_i*1_3_1"/>
  <p:tag name="KSO_WM_TEMPLATE_CATEGORY" val="diagram"/>
  <p:tag name="KSO_WM_TEMPLATE_INDEX" val="20234387"/>
  <p:tag name="KSO_WM_UNIT_LAYERLEVEL" val="1_1_1"/>
  <p:tag name="KSO_WM_TAG_VERSION" val="3.0"/>
  <p:tag name="KSO_WM_UNIT_SUBTYPE" val="d"/>
  <p:tag name="KSO_WM_UNIT_TYPE" val="q_h_i"/>
  <p:tag name="KSO_WM_UNIT_INDEX" val="1_3_1"/>
  <p:tag name="KSO_WM_DIAGRAM_GROUP_CODE" val="q1-1"/>
  <p:tag name="KSO_WM_DIAGRAM_VERSION" val="3"/>
  <p:tag name="KSO_WM_DIAGRAM_COLOR_TRICK" val="1"/>
  <p:tag name="KSO_WM_DIAGRAM_COLOR_TEXT_CAN_REMOVE" val="n"/>
  <p:tag name="KSO_WM_DIAGRAM_MAX_ITEMCNT" val="4"/>
  <p:tag name="KSO_WM_DIAGRAM_MIN_ITEMCNT" val="2"/>
  <p:tag name="KSO_WM_DIAGRAM_VIRTUALLY_FRAME" val="{&quot;height&quot;:334.1180114746094,&quot;left&quot;:55.44172973632813,&quot;top&quot;:134.76170292411263,&quot;width&quot;:850.2665405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208.xml><?xml version="1.0" encoding="utf-8"?>
<p:tagLst xmlns:p="http://schemas.openxmlformats.org/presentationml/2006/main">
  <p:tag name="KSO_WM_SLIDE_ID" val="diagram2023320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105"/>
  <p:tag name="KSO_WM_SLIDE_LAYOUT" val="a_l"/>
  <p:tag name="KSO_WM_SLIDE_LAYOUT_CNT" val="1_1"/>
  <p:tag name="KSO_WM_SPECIAL_SOURCE" val="bdnull"/>
  <p:tag name="KSO_WM_SLIDE_TYPE" val="text"/>
  <p:tag name="KSO_WM_SLIDE_SIZE" val="837.65*364.15"/>
  <p:tag name="KSO_WM_SLIDE_POSITION" val="61.2*121.1"/>
  <p:tag name="KSO_WM_ASSIST_SLIDE" val="1"/>
  <p:tag name="KSO_WM_SLIDE_SUBTYPE" val="diag"/>
  <p:tag name="KSO_WM_DIAGRAM_GROUP_CODE" val="l1-1"/>
  <p:tag name="KSO_WM_SLIDE_DIAGTYPE" val="l"/>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9*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0.xml><?xml version="1.0" encoding="utf-8"?>
<p:tagLst xmlns:p="http://schemas.openxmlformats.org/presentationml/2006/main">
  <p:tag name="KSO_WM_SLIDE_ID" val="custom20233105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105"/>
  <p:tag name="KSO_WM_SLIDE_TYPE" val="endPage"/>
  <p:tag name="KSO_WM_SLIDE_SUBTYPE" val="pureTxt"/>
  <p:tag name="KSO_WM_SLIDE_LAYOUT" val="a_f"/>
  <p:tag name="KSO_WM_SLIDE_LAYOUT_CNT" val="1_1"/>
</p:tagLst>
</file>

<file path=ppt/tags/tag211.xml><?xml version="1.0" encoding="utf-8"?>
<p:tagLst xmlns:p="http://schemas.openxmlformats.org/presentationml/2006/main">
  <p:tag name="commondata" val="eyJoZGlkIjoiZWQ5ZWM2YTQ1ZjQ3YzQ2MTUzMjI0ODRiYWI5MDNiMjkifQ=="/>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3.0"/>
  <p:tag name="KSO_WM_BEAUTIFY_FLAG" val="#wm#"/>
  <p:tag name="KSO_WM_UNIT_TYPE" val="i"/>
  <p:tag name="KSO_WM_UNIT_INDEX" val="6"/>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5"/>
  <p:tag name="KSO_WM_TEMPLATE_CATEGORY" val="custom"/>
  <p:tag name="KSO_WM_TEMPLATE_INDEX" val="20233105"/>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105"/>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105"/>
  <p:tag name="KSO_WM_TEMPLATE_THUMBS_INDEX" val="1、9"/>
</p:tagLst>
</file>

<file path=ppt/tags/tag8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105_1*a*1"/>
  <p:tag name="KSO_WM_TEMPLATE_CATEGORY" val="custom"/>
  <p:tag name="KSO_WM_TEMPLATE_INDEX" val="20233105"/>
  <p:tag name="KSO_WM_UNIT_LAYERLEVEL" val="1"/>
  <p:tag name="KSO_WM_TAG_VERSION" val="3.0"/>
  <p:tag name="KSO_WM_BEAUTIFY_FLAG" val="#wm#"/>
  <p:tag name="KSO_WM_UNIT_PRESET_TEXT" val="单击此处添加文档标题内容"/>
  <p:tag name="KSO_WM_UNIT_TEXT_TYPE" val="1"/>
</p:tagLst>
</file>

<file path=ppt/tags/tag82.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105_1*f*4"/>
  <p:tag name="KSO_WM_TEMPLATE_CATEGORY" val="custom"/>
  <p:tag name="KSO_WM_TEMPLATE_INDEX" val="20233105"/>
  <p:tag name="KSO_WM_UNIT_LAYERLEVEL" val="1"/>
  <p:tag name="KSO_WM_TAG_VERSION" val="3.0"/>
  <p:tag name="KSO_WM_BEAUTIFY_FLAG" val="#wm#"/>
</p:tagLst>
</file>

<file path=ppt/tags/tag83.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105_1*f*4"/>
  <p:tag name="KSO_WM_TEMPLATE_CATEGORY" val="custom"/>
  <p:tag name="KSO_WM_TEMPLATE_INDEX" val="20233105"/>
  <p:tag name="KSO_WM_UNIT_LAYERLEVEL" val="1"/>
  <p:tag name="KSO_WM_TAG_VERSION" val="3.0"/>
  <p:tag name="KSO_WM_BEAUTIFY_FLAG" val="#wm#"/>
</p:tagLst>
</file>

<file path=ppt/tags/tag84.xml><?xml version="1.0" encoding="utf-8"?>
<p:tagLst xmlns:p="http://schemas.openxmlformats.org/presentationml/2006/main">
  <p:tag name="KSO_WM_SLIDE_ID" val="custom20233105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105"/>
  <p:tag name="KSO_WM_SLIDE_LAYOUT" val="a_f"/>
  <p:tag name="KSO_WM_SLIDE_LAYOUT_CNT" val="1_1"/>
  <p:tag name="KSO_WM_SLIDE_TYPE" val="title"/>
  <p:tag name="KSO_WM_SLIDE_SUBTYPE" val="pureTxt"/>
  <p:tag name="KSO_WM_TEMPLATE_THUMBS_INDEX" val="1、9"/>
  <p:tag name="KSO_WM_SLIDE_THEME_ID" val="3321202"/>
  <p:tag name="KSO_WM_SLIDE_THEME_NAME" val="紫色半圆线条极简风主题"/>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8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Lst>
</file>

<file path=ppt/tags/tag87.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VALUE" val="30"/>
  <p:tag name="KSO_WM_DIAGRAM_GROUP_CODE" val="l1-1"/>
  <p:tag name="KSO_WM_UNIT_TYPE" val="a"/>
  <p:tag name="KSO_WM_UNIT_INDEX" val="1"/>
  <p:tag name="KSO_WM_TEMPLATE_INDEX" val="20233212"/>
  <p:tag name="KSO_WM_UNIT_ID" val="custom20233212_1*a*1"/>
  <p:tag name="KSO_WM_UNIT_TEXT_FILL_FORE_SCHEMECOLOR_INDEX" val="13"/>
  <p:tag name="KSO_WM_UNIT_TEXT_FILL_TYPE" val="1"/>
  <p:tag name="KSO_WM_UNIT_USESOURCEFORMAT_APPLY" val="0"/>
  <p:tag name="KSO_WM_UNIT_TEXT_TYPE" val="1"/>
  <p:tag name="KSO_WM_UNIT_PRESET_TEXT" val="单击此处添加标题"/>
</p:tagLst>
</file>

<file path=ppt/tags/tag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1"/>
  <p:tag name="KSO_WM_TEMPLATE_CATEGORY" val="custom"/>
  <p:tag name="KSO_WM_TEMPLATE_INDEX" val="20233212"/>
  <p:tag name="KSO_WM_UNIT_LAYERLEVEL" val="1"/>
  <p:tag name="KSO_WM_TAG_VERSION" val="3.0"/>
  <p:tag name="KSO_WM_UNIT_TYPE" val="i"/>
  <p:tag name="KSO_WM_UNIT_INDEX" val="1"/>
  <p:tag name="KSO_WM_UNIT_FILL_FORE_SCHEMECOLOR_INDEX" val="5"/>
  <p:tag name="KSO_WM_UNIT_FILL_TYPE" val="1"/>
  <p:tag name="KSO_WM_UNIT_TEXT_FILL_FORE_SCHEMECOLOR_INDEX" val="5"/>
  <p:tag name="KSO_WM_UNIT_TEXT_FILL_TYPE" val="1"/>
  <p:tag name="KSO_WM_UNIT_USESOURCEFORMAT_APPLY" val="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2"/>
  <p:tag name="KSO_WM_TEMPLATE_CATEGORY" val="custom"/>
  <p:tag name="KSO_WM_TEMPLATE_INDEX" val="20233212"/>
  <p:tag name="KSO_WM_UNIT_LAYERLEVEL" val="1"/>
  <p:tag name="KSO_WM_TAG_VERSION" val="3.0"/>
  <p:tag name="KSO_WM_BEAUTIFY_FLAG" val="#wm#"/>
  <p:tag name="KSO_WM_UNIT_TYPE" val="i"/>
  <p:tag name="KSO_WM_UNIT_INDEX" val="2"/>
  <p:tag name="KSO_WM_UNIT_FILL_FORE_SCHEMECOLOR_INDEX" val="5"/>
  <p:tag name="KSO_WM_UNIT_FILL_TYPE" val="1"/>
  <p:tag name="KSO_WM_UNIT_TEXT_FILL_FORE_SCHEMECOLOR_INDEX" val="13"/>
  <p:tag name="KSO_WM_UNIT_TEXT_FILL_TYPE" val="1"/>
  <p:tag name="KSO_WM_UNIT_USESOURCEFORMAT_APPLY" val="0"/>
</p:tagLst>
</file>

<file path=ppt/tags/tag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3"/>
  <p:tag name="KSO_WM_TEMPLATE_CATEGORY" val="custom"/>
  <p:tag name="KSO_WM_TEMPLATE_INDEX" val="20233212"/>
  <p:tag name="KSO_WM_UNIT_LAYERLEVEL" val="1"/>
  <p:tag name="KSO_WM_TAG_VERSION" val="3.0"/>
  <p:tag name="KSO_WM_UNIT_TYPE" val="i"/>
  <p:tag name="KSO_WM_UNIT_INDEX" val="3"/>
  <p:tag name="KSO_WM_UNIT_FILL_FORE_SCHEMECOLOR_INDEX" val="5"/>
  <p:tag name="KSO_WM_UNIT_FILL_TYPE" val="1"/>
  <p:tag name="KSO_WM_UNIT_TEXT_FILL_FORE_SCHEMECOLOR_INDEX" val="5"/>
  <p:tag name="KSO_WM_UNIT_TEXT_FILL_TYPE" val="1"/>
  <p:tag name="KSO_WM_UNIT_USESOURCEFORMAT_APPLY" val="0"/>
</p:tagLst>
</file>

<file path=ppt/tags/tag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4"/>
  <p:tag name="KSO_WM_TEMPLATE_CATEGORY" val="custom"/>
  <p:tag name="KSO_WM_TEMPLATE_INDEX" val="20233212"/>
  <p:tag name="KSO_WM_UNIT_LAYERLEVEL" val="1"/>
  <p:tag name="KSO_WM_TAG_VERSION" val="3.0"/>
  <p:tag name="KSO_WM_UNIT_TYPE" val="i"/>
  <p:tag name="KSO_WM_UNIT_INDEX" val="4"/>
  <p:tag name="KSO_WM_UNIT_FILL_FORE_SCHEMECOLOR_INDEX" val="5"/>
  <p:tag name="KSO_WM_UNIT_FILL_TYPE" val="1"/>
  <p:tag name="KSO_WM_UNIT_TEXT_FILL_FORE_SCHEMECOLOR_INDEX" val="5"/>
  <p:tag name="KSO_WM_UNIT_TEXT_FILL_TYPE" val="1"/>
  <p:tag name="KSO_WM_UNIT_USESOURCEFORMAT_APPLY" val="0"/>
</p:tagLst>
</file>

<file path=ppt/tags/tag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5"/>
  <p:tag name="KSO_WM_TEMPLATE_CATEGORY" val="custom"/>
  <p:tag name="KSO_WM_TEMPLATE_INDEX" val="20233212"/>
  <p:tag name="KSO_WM_UNIT_LAYERLEVEL" val="1"/>
  <p:tag name="KSO_WM_TAG_VERSION" val="3.0"/>
  <p:tag name="KSO_WM_UNIT_TYPE" val="i"/>
  <p:tag name="KSO_WM_UNIT_INDEX" val="5"/>
  <p:tag name="KSO_WM_UNIT_FILL_FORE_SCHEMECOLOR_INDEX" val="5"/>
  <p:tag name="KSO_WM_UNIT_FILL_TYPE" val="1"/>
  <p:tag name="KSO_WM_UNIT_TEXT_FILL_FORE_SCHEMECOLOR_INDEX" val="13"/>
  <p:tag name="KSO_WM_UNIT_TEXT_FILL_TYPE" val="1"/>
  <p:tag name="KSO_WM_UNIT_USESOURCEFORMAT_APPLY" val="0"/>
</p:tagLst>
</file>

<file path=ppt/tags/tag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6"/>
  <p:tag name="KSO_WM_TEMPLATE_CATEGORY" val="custom"/>
  <p:tag name="KSO_WM_TEMPLATE_INDEX" val="20233212"/>
  <p:tag name="KSO_WM_UNIT_LAYERLEVEL" val="1"/>
  <p:tag name="KSO_WM_TAG_VERSION" val="3.0"/>
  <p:tag name="KSO_WM_UNIT_TYPE" val="i"/>
  <p:tag name="KSO_WM_UNIT_INDEX" val="6"/>
  <p:tag name="KSO_WM_UNIT_FILL_FORE_SCHEMECOLOR_INDEX" val="5"/>
  <p:tag name="KSO_WM_UNIT_FILL_TYPE" val="1"/>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7"/>
  <p:tag name="KSO_WM_TEMPLATE_CATEGORY" val="custom"/>
  <p:tag name="KSO_WM_TEMPLATE_INDEX" val="20233212"/>
  <p:tag name="KSO_WM_UNIT_LAYERLEVEL" val="1"/>
  <p:tag name="KSO_WM_TAG_VERSION" val="3.0"/>
  <p:tag name="KSO_WM_BEAUTIFY_FLAG" val="#wm#"/>
  <p:tag name="KSO_WM_UNIT_TYPE" val="i"/>
  <p:tag name="KSO_WM_UNIT_INDEX" val="7"/>
  <p:tag name="KSO_WM_UNIT_FILL_FORE_SCHEMECOLOR_INDEX" val="5"/>
  <p:tag name="KSO_WM_UNIT_FILL_TYPE" val="1"/>
  <p:tag name="KSO_WM_UNIT_TEXT_FILL_FORE_SCHEMECOLOR_INDEX" val="13"/>
  <p:tag name="KSO_WM_UNIT_TEXT_FILL_TYPE" val="1"/>
  <p:tag name="KSO_WM_UNIT_USESOURCEFORMAT_APPLY" val="0"/>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8"/>
  <p:tag name="KSO_WM_TEMPLATE_CATEGORY" val="custom"/>
  <p:tag name="KSO_WM_TEMPLATE_INDEX" val="20233212"/>
  <p:tag name="KSO_WM_UNIT_LAYERLEVEL" val="1"/>
  <p:tag name="KSO_WM_TAG_VERSION" val="3.0"/>
  <p:tag name="KSO_WM_BEAUTIFY_FLAG" val="#wm#"/>
  <p:tag name="KSO_WM_UNIT_TYPE" val="i"/>
  <p:tag name="KSO_WM_UNIT_INDEX" val="8"/>
  <p:tag name="KSO_WM_UNIT_FILL_FORE_SCHEMECOLOR_INDEX" val="5"/>
  <p:tag name="KSO_WM_UNIT_FILL_TYPE" val="1"/>
  <p:tag name="KSO_WM_UNIT_TEXT_FILL_FORE_SCHEMECOLOR_INDEX" val="13"/>
  <p:tag name="KSO_WM_UNIT_TEXT_FILL_TYPE" val="1"/>
  <p:tag name="KSO_WM_UNIT_USESOURCEFORMAT_APPLY" val="0"/>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9"/>
  <p:tag name="KSO_WM_TEMPLATE_CATEGORY" val="custom"/>
  <p:tag name="KSO_WM_TEMPLATE_INDEX" val="20233212"/>
  <p:tag name="KSO_WM_UNIT_LAYERLEVEL" val="1"/>
  <p:tag name="KSO_WM_TAG_VERSION" val="3.0"/>
  <p:tag name="KSO_WM_BEAUTIFY_FLAG" val="#wm#"/>
  <p:tag name="KSO_WM_UNIT_TYPE" val="i"/>
  <p:tag name="KSO_WM_UNIT_INDEX" val="9"/>
  <p:tag name="KSO_WM_UNIT_FILL_FORE_SCHEMECOLOR_INDEX" val="5"/>
  <p:tag name="KSO_WM_UNIT_FILL_TYPE" val="1"/>
  <p:tag name="KSO_WM_UNIT_TEXT_FILL_FORE_SCHEMECOLOR_INDEX" val="13"/>
  <p:tag name="KSO_WM_UNIT_TEXT_FILL_TYPE" val="1"/>
  <p:tag name="KSO_WM_UNIT_USESOURCEFORMAT_APPLY" val="0"/>
</p:tagLst>
</file>

<file path=ppt/tags/tag98.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658_3*l_h_f*1_1_1"/>
  <p:tag name="KSO_WM_TEMPLATE_CATEGORY" val="diagram"/>
  <p:tag name="KSO_WM_TEMPLATE_INDEX" val="20233658"/>
  <p:tag name="KSO_WM_UNIT_LAYERLEVEL" val="1_1_1"/>
  <p:tag name="KSO_WM_TAG_VERSION" val="3.0"/>
  <p:tag name="KSO_WM_UNIT_VALUE" val="87"/>
  <p:tag name="KSO_WM_DIAGRAM_MAX_ITEMCNT" val="3"/>
  <p:tag name="KSO_WM_DIAGRAM_MIN_ITEMCNT" val="1"/>
  <p:tag name="KSO_WM_DIAGRAM_VIRTUALLY_FRAME" val="{&quot;height&quot;:356.1161499023438,&quot;left&quot;:488.66728041280913,&quot;top&quot;:123.8681848913478,&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TEXT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USESOURCEFORMAT_APPLY" val="0"/>
</p:tagLst>
</file>

<file path=ppt/tags/tag9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658_3*l_h_a*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11.3661458173136,&quot;left&quot;:488.66728041280913,&quot;top&quot;:68.61818897637795,&quot;width&quot;:398.63271958719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BEAUTIFY_FLAG" val="#wm#"/>
  <p:tag name="KSO_WM_UNIT_TEXT_FILL_FORE_SCHEMECOLOR_INDEX" val="1"/>
  <p:tag name="KSO_WM_UNIT_TEXT_FILL_TYPE" val="1"/>
  <p:tag name="KSO_WM_UNIT_TEXT_TYPE" val="1"/>
  <p:tag name="KSO_WM_UNIT_PRESET_TEXT" val="此处添加项标题"/>
  <p:tag name="KSO_WM_UNIT_USESOURCEFORMAT_APPLY" val="0"/>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85">
      <a:dk1>
        <a:srgbClr val="000000"/>
      </a:dk1>
      <a:lt1>
        <a:srgbClr val="FFFFFF"/>
      </a:lt1>
      <a:dk2>
        <a:srgbClr val="44546A"/>
      </a:dk2>
      <a:lt2>
        <a:srgbClr val="FFFFFF"/>
      </a:lt2>
      <a:accent1>
        <a:srgbClr val="776CFD"/>
      </a:accent1>
      <a:accent2>
        <a:srgbClr val="5D95F1"/>
      </a:accent2>
      <a:accent3>
        <a:srgbClr val="655BE6"/>
      </a:accent3>
      <a:accent4>
        <a:srgbClr val="6C95FD"/>
      </a:accent4>
      <a:accent5>
        <a:srgbClr val="64DCBF"/>
      </a:accent5>
      <a:accent6>
        <a:srgbClr val="33C2FF"/>
      </a:accent6>
      <a:hlink>
        <a:srgbClr val="658BD5"/>
      </a:hlink>
      <a:folHlink>
        <a:srgbClr val="A16AA5"/>
      </a:folHlink>
    </a:clrScheme>
    <a:fontScheme name="自定义 3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3686</Words>
  <Application>WPS 演示</Application>
  <PresentationFormat>宽屏</PresentationFormat>
  <Paragraphs>181</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Arial</vt:lpstr>
      <vt:lpstr>宋体</vt:lpstr>
      <vt:lpstr>Wingdings</vt:lpstr>
      <vt:lpstr>HarmonyOS Sans SC</vt:lpstr>
      <vt:lpstr>微软雅黑</vt:lpstr>
      <vt:lpstr>Arial Unicode MS</vt:lpstr>
      <vt:lpstr>Calibri</vt:lpstr>
      <vt:lpstr>Times New Roman</vt:lpstr>
      <vt:lpstr>Segoe Print</vt:lpstr>
      <vt:lpstr>WPS</vt:lpstr>
      <vt:lpstr>1_Office 主题​​</vt:lpstr>
      <vt:lpstr>OpenHomeLand复赛展示</vt:lpstr>
      <vt:lpstr>项目背景 </vt:lpstr>
      <vt:lpstr>项目背景</vt:lpstr>
      <vt:lpstr>项目介绍&amp;项目理念</vt:lpstr>
      <vt:lpstr>项目展示</vt:lpstr>
      <vt:lpstr>项目展示</vt:lpstr>
      <vt:lpstr>全局视角</vt:lpstr>
      <vt:lpstr>项目展示</vt:lpstr>
      <vt:lpstr>项目展示</vt:lpstr>
      <vt:lpstr>详细项目视角（一）</vt:lpstr>
      <vt:lpstr>项目展示</vt:lpstr>
      <vt:lpstr>详细项目视角（二）</vt:lpstr>
      <vt:lpstr>项目展示</vt:lpstr>
      <vt:lpstr>项目展示</vt:lpstr>
      <vt:lpstr>项目展示</vt:lpstr>
      <vt:lpstr>相关技术</vt:lpstr>
      <vt:lpstr>相关技术</vt:lpstr>
      <vt:lpstr>相关技术</vt:lpstr>
      <vt:lpstr>相关技术</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chaos Tom</dc:creator>
  <cp:lastModifiedBy>史雪涛</cp:lastModifiedBy>
  <cp:revision>153</cp:revision>
  <dcterms:created xsi:type="dcterms:W3CDTF">2023-08-09T12:44:00Z</dcterms:created>
  <dcterms:modified xsi:type="dcterms:W3CDTF">2024-12-31T15:38:21Z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2052-12.1.0.18276</vt:lpwstr>
  </property>
</Properties>
</file>